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342" r:id="rId4"/>
    <p:sldId id="282" r:id="rId5"/>
    <p:sldId id="262" r:id="rId6"/>
    <p:sldId id="304" r:id="rId7"/>
    <p:sldId id="300" r:id="rId8"/>
    <p:sldId id="301" r:id="rId9"/>
    <p:sldId id="318" r:id="rId10"/>
    <p:sldId id="319" r:id="rId11"/>
    <p:sldId id="284" r:id="rId12"/>
    <p:sldId id="343" r:id="rId13"/>
    <p:sldId id="313" r:id="rId14"/>
    <p:sldId id="312" r:id="rId15"/>
    <p:sldId id="314" r:id="rId16"/>
    <p:sldId id="317" r:id="rId17"/>
    <p:sldId id="316" r:id="rId18"/>
    <p:sldId id="299" r:id="rId19"/>
    <p:sldId id="302" r:id="rId20"/>
    <p:sldId id="315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000" kern="1200">
        <a:solidFill>
          <a:schemeClr val="bg2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E19A5B"/>
    <a:srgbClr val="4D5053"/>
    <a:srgbClr val="F59F41"/>
    <a:srgbClr val="F9C142"/>
    <a:srgbClr val="F8B635"/>
    <a:srgbClr val="F29730"/>
    <a:srgbClr val="5998DB"/>
    <a:srgbClr val="63B1FB"/>
    <a:srgbClr val="4D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52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9" rIns="92157" bIns="46079" numCol="1" anchor="b" anchorCtr="0" compatLnSpc="1">
            <a:prstTxWarp prst="textNoShape">
              <a:avLst/>
            </a:prstTxWarp>
          </a:bodyPr>
          <a:lstStyle>
            <a:lvl1pPr defTabSz="92107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2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9" rIns="92157" bIns="46079" numCol="1" anchor="b" anchorCtr="0" compatLnSpc="1">
            <a:prstTxWarp prst="textNoShape">
              <a:avLst/>
            </a:prstTxWarp>
          </a:bodyPr>
          <a:lstStyle>
            <a:lvl1pPr algn="r" defTabSz="92107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9" rIns="92157" bIns="46079" numCol="1" anchor="b" anchorCtr="0" compatLnSpc="1">
            <a:prstTxWarp prst="textNoShape">
              <a:avLst/>
            </a:prstTxWarp>
          </a:bodyPr>
          <a:lstStyle>
            <a:lvl1pPr defTabSz="92107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39275"/>
            <a:ext cx="292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9" rIns="92157" bIns="4607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fld id="{AF54D2E9-3F0E-1545-880F-D485269440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880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defTabSz="91317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>
            <a:lvl1pPr algn="r" defTabSz="91317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b" anchorCtr="0" compatLnSpc="1">
            <a:prstTxWarp prst="textNoShape">
              <a:avLst/>
            </a:prstTxWarp>
          </a:bodyPr>
          <a:lstStyle>
            <a:lvl1pPr defTabSz="91317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3" rIns="91408" bIns="4570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0FA4B49-EA5F-5941-8313-E84F98AB9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8188" indent="-284163" defTabSz="9128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36650" indent="-227013" defTabSz="9128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2263" indent="-227013" defTabSz="9128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46288" indent="-227013" defTabSz="9128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03488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60688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17888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75088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405C71F-400C-B94F-97E9-8800F2504D9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de-DE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98" descr="Staatswappen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282575"/>
            <a:ext cx="6207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3DDF81-5E1D-3C42-85E8-E3F88A5F90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7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F6CF-F880-6444-ACBB-C489CFB700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197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E3A2-E485-814A-97BA-4F06FA6B35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19289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484B-0BDF-B140-B823-0808AFF69F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549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0C7221-1375-D94C-AC95-8DDC6B0690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46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5459-06B3-8148-B501-19611AC240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8673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594C-0E83-5444-8B94-173693C1D0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46544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E38D3-8191-1C4B-90FD-E3DC89F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E888B5-6E2C-CB44-BAAC-AED843A3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241502"/>
            <a:ext cx="8046000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21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F92B-6FDF-264D-82FC-6D05707C63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5789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0AF4D27E-C1E3-1347-AF4B-7A3971193C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66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/>
          <a:lstStyle>
            <a:lvl1pPr algn="ctr">
              <a:defRPr sz="6000" b="0" cap="none" baseline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EFE5-8EE1-B549-B6ED-38DF94D783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57620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7258-F66E-444B-8E54-15E7D3855A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018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503238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4805363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3B5E-741A-D940-9DDA-1726A7652B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57057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D617-95E2-244E-9F46-482EE88DA6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295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DA9F-0AE0-AB4D-8F43-102270A123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40867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52EC-EBB9-CE4B-A7B7-C7FDB68EB8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037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93663"/>
            <a:ext cx="81470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762125"/>
            <a:ext cx="81470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9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8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933CDBE-D0D9-EC4B-A338-0C295D11A8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ext Box 70"/>
          <p:cNvSpPr txBox="1">
            <a:spLocks noChangeArrowheads="1"/>
          </p:cNvSpPr>
          <p:nvPr userDrawn="1"/>
        </p:nvSpPr>
        <p:spPr bwMode="auto">
          <a:xfrm>
            <a:off x="4038600" y="495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2400">
              <a:solidFill>
                <a:srgbClr val="FFFFFF"/>
              </a:solidFill>
              <a:latin typeface="Tahoma" charset="0"/>
              <a:cs typeface="+mn-cs"/>
            </a:endParaRPr>
          </a:p>
        </p:txBody>
      </p:sp>
      <p:pic>
        <p:nvPicPr>
          <p:cNvPr id="1032" name="Picture 72" descr="Staatswappen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647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498" r:id="rId2"/>
    <p:sldLayoutId id="2147484510" r:id="rId3"/>
    <p:sldLayoutId id="2147484499" r:id="rId4"/>
    <p:sldLayoutId id="2147484500" r:id="rId5"/>
    <p:sldLayoutId id="2147484511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12" r:id="rId13"/>
    <p:sldLayoutId id="2147484507" r:id="rId14"/>
    <p:sldLayoutId id="2147484508" r:id="rId15"/>
    <p:sldLayoutId id="2147484513" r:id="rId16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6D6452"/>
        </a:buClr>
        <a:buSzPct val="75000"/>
        <a:buFont typeface="Wingdings 2" charset="0"/>
        <a:buChar char=""/>
        <a:defRPr sz="2200" kern="1200">
          <a:solidFill>
            <a:srgbClr val="6D6452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charset="0"/>
        <a:buChar char=""/>
        <a:defRPr sz="2000" kern="1200">
          <a:solidFill>
            <a:srgbClr val="6D6452"/>
          </a:solidFill>
          <a:latin typeface="+mn-lt"/>
          <a:ea typeface="ＭＳ Ｐゴシック" charset="0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charset="0"/>
        <a:buChar char=""/>
        <a:defRPr kern="1200">
          <a:solidFill>
            <a:srgbClr val="6D6452"/>
          </a:solidFill>
          <a:latin typeface="+mn-lt"/>
          <a:ea typeface="ＭＳ Ｐゴシック" charset="0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charset="0"/>
        <a:buChar char=""/>
        <a:defRPr kern="1200">
          <a:solidFill>
            <a:srgbClr val="6D6452"/>
          </a:solidFill>
          <a:latin typeface="+mn-lt"/>
          <a:ea typeface="ＭＳ Ｐゴシック" charset="0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charset="0"/>
        <a:buChar char=""/>
        <a:defRPr kern="1200">
          <a:solidFill>
            <a:srgbClr val="6D6452"/>
          </a:solidFill>
          <a:latin typeface="+mn-lt"/>
          <a:ea typeface="ＭＳ Ｐゴシック" charset="0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64704"/>
            <a:ext cx="7772400" cy="143103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b="1" dirty="0">
                <a:solidFill>
                  <a:srgbClr val="3C3E41"/>
                </a:solidFill>
                <a:latin typeface="Verdana" charset="0"/>
              </a:rPr>
              <a:t>Die Realschule </a:t>
            </a:r>
            <a:br>
              <a:rPr lang="de-DE" sz="3200" b="1" dirty="0">
                <a:solidFill>
                  <a:srgbClr val="3C3E41"/>
                </a:solidFill>
                <a:latin typeface="Verdana" charset="0"/>
              </a:rPr>
            </a:br>
            <a:r>
              <a:rPr lang="de-DE" sz="3200" b="1" dirty="0">
                <a:solidFill>
                  <a:srgbClr val="3C3E41"/>
                </a:solidFill>
                <a:latin typeface="Verdana" charset="0"/>
              </a:rPr>
              <a:t>in Bayern</a:t>
            </a:r>
            <a:r>
              <a:rPr lang="de-DE" b="1" dirty="0">
                <a:solidFill>
                  <a:srgbClr val="3C3E41"/>
                </a:solidFill>
                <a:latin typeface="Verdana" charset="0"/>
              </a:rPr>
              <a:t> </a:t>
            </a:r>
          </a:p>
        </p:txBody>
      </p:sp>
      <p:sp>
        <p:nvSpPr>
          <p:cNvPr id="17409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F89EF0C-87EF-024E-8CCF-27149F5DCBE4}" type="slidenum">
              <a:rPr lang="de-DE" sz="1400">
                <a:solidFill>
                  <a:schemeClr val="bg1"/>
                </a:solidFill>
                <a:latin typeface="Tahoma" charset="0"/>
              </a:rPr>
              <a:pPr eaLnBrk="1" hangingPunct="1">
                <a:defRPr/>
              </a:pPr>
              <a:t>1</a:t>
            </a:fld>
            <a:endParaRPr lang="de-DE" sz="14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2" name="Picture 5" descr="bayer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2276475"/>
            <a:ext cx="25034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5508625" y="5516563"/>
            <a:ext cx="32273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600" dirty="0">
                <a:solidFill>
                  <a:schemeClr val="bg1"/>
                </a:solidFill>
                <a:latin typeface="Verdana"/>
                <a:cs typeface="Verdana"/>
              </a:rPr>
              <a:t>www.km.bayern.de</a:t>
            </a:r>
          </a:p>
          <a:p>
            <a:pPr algn="r">
              <a:defRPr/>
            </a:pPr>
            <a:r>
              <a:rPr lang="de-DE" sz="1600" dirty="0">
                <a:solidFill>
                  <a:schemeClr val="bg1"/>
                </a:solidFill>
                <a:latin typeface="Verdana"/>
                <a:cs typeface="Verdana"/>
              </a:rPr>
              <a:t>www.realschule.bayern.de</a:t>
            </a:r>
          </a:p>
          <a:p>
            <a:pPr algn="r">
              <a:defRPr/>
            </a:pPr>
            <a:endParaRPr lang="de-DE"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r">
              <a:defRPr/>
            </a:pPr>
            <a:r>
              <a:rPr lang="de-DE" sz="1600" dirty="0">
                <a:solidFill>
                  <a:schemeClr val="bg1"/>
                </a:solidFill>
                <a:latin typeface="Verdana"/>
                <a:cs typeface="Verdana"/>
              </a:rPr>
              <a:t>www.mwsab.de</a:t>
            </a:r>
          </a:p>
          <a:p>
            <a:pPr algn="r">
              <a:defRPr/>
            </a:pPr>
            <a:endParaRPr lang="de-DE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9463" name="Picture 24" descr="IMG_23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806">
            <a:off x="2987675" y="29241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7" descr="IMG_24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4569">
            <a:off x="684213" y="29972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9" descr="IMG_237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2971">
            <a:off x="3059113" y="41497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1" descr="IMG_24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290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3" descr="P100023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9832">
            <a:off x="755650" y="4437063"/>
            <a:ext cx="14414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4" descr="IMG_24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454">
            <a:off x="2124075" y="4941888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rgbClr val="302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F9BD15-BEE3-EF09-DFE7-DD037BB3D5F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2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251520" y="56818"/>
            <a:ext cx="45150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Schülerpersönlichkeit, </a:t>
            </a:r>
          </a:p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Kompetenzen und Anforderungen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sp>
        <p:nvSpPr>
          <p:cNvPr id="29729" name="Textfeld 4"/>
          <p:cNvSpPr txBox="1">
            <a:spLocks noChangeArrowheads="1"/>
          </p:cNvSpPr>
          <p:nvPr/>
        </p:nvSpPr>
        <p:spPr bwMode="auto">
          <a:xfrm>
            <a:off x="679450" y="908050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30" name="Textfeld 5"/>
          <p:cNvSpPr txBox="1">
            <a:spLocks noChangeArrowheads="1"/>
          </p:cNvSpPr>
          <p:nvPr/>
        </p:nvSpPr>
        <p:spPr bwMode="auto">
          <a:xfrm>
            <a:off x="252413" y="2671763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997869" y="2066348"/>
            <a:ext cx="5148262" cy="3827463"/>
            <a:chOff x="1440" y="1440"/>
            <a:chExt cx="2832" cy="2112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V="1">
              <a:off x="1440" y="1440"/>
              <a:ext cx="0" cy="211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eaLnBrk="1" hangingPunct="1">
                <a:buFont typeface="Wingdings" panose="05000000000000000000" pitchFamily="2" charset="2"/>
                <a:buChar char="Ø"/>
                <a:defRPr/>
              </a:pPr>
              <a:endParaRPr lang="de-DE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440" y="3552"/>
              <a:ext cx="283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eaLnBrk="1" hangingPunct="1">
                <a:buFont typeface="Wingdings" panose="05000000000000000000" pitchFamily="2" charset="2"/>
                <a:buChar char="Ø"/>
                <a:defRPr/>
              </a:pPr>
              <a:endParaRPr lang="de-DE"/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241550" y="2012950"/>
            <a:ext cx="3735388" cy="24368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667125" y="3424238"/>
            <a:ext cx="3735388" cy="24368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9623238">
            <a:off x="2390736" y="3275064"/>
            <a:ext cx="50965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CC0000"/>
                </a:solidFill>
                <a:latin typeface="Verdana"/>
                <a:cs typeface="Verdana"/>
              </a:rPr>
              <a:t>Lern – und Arbeitslust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3200" b="1" dirty="0">
              <a:solidFill>
                <a:srgbClr val="009900"/>
              </a:solidFill>
              <a:latin typeface="Verdana"/>
              <a:cs typeface="Verdana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691680" y="2348880"/>
            <a:ext cx="32289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3C3E41"/>
                </a:solidFill>
                <a:latin typeface="Verdana"/>
                <a:cs typeface="Verdana"/>
              </a:rPr>
              <a:t>Überforderung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3C3E41"/>
                </a:solidFill>
                <a:latin typeface="Verdana"/>
                <a:cs typeface="Verdana"/>
              </a:rPr>
              <a:t>Resignation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860032" y="4869160"/>
            <a:ext cx="32305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3C3E41"/>
                </a:solidFill>
                <a:latin typeface="Verdana"/>
                <a:cs typeface="Verdana"/>
              </a:rPr>
              <a:t>Unterforderung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3C3E41"/>
                </a:solidFill>
                <a:latin typeface="Verdana"/>
                <a:cs typeface="Verdana"/>
              </a:rPr>
              <a:t>Langeweile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483768" y="5949280"/>
            <a:ext cx="474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3C3E41"/>
                </a:solidFill>
                <a:latin typeface="Verdana"/>
                <a:cs typeface="Verdana"/>
              </a:rPr>
              <a:t>Fähigkeiten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 rot="16210782">
            <a:off x="459508" y="3657497"/>
            <a:ext cx="243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3C3E41"/>
                </a:solidFill>
                <a:latin typeface="Verdana"/>
                <a:cs typeface="Verdana"/>
              </a:rPr>
              <a:t>Anforderungen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987C04-1C2C-6F44-8865-E4F5AF694B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01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11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75507" y="823615"/>
            <a:ext cx="6192986" cy="5760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3C3E41"/>
                </a:solidFill>
                <a:latin typeface="Verdana"/>
                <a:cs typeface="Verdana"/>
              </a:rPr>
              <a:t>Übertritt aus Jahrgangsstufe 4 der Grundschule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260648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716FBFD-1595-7B2E-E52F-0F0724BB9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421804-EF96-19DE-F98A-18EB7712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0" y="1578289"/>
            <a:ext cx="7740000" cy="51302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12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75507" y="1052736"/>
            <a:ext cx="6192986" cy="79275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3C3E41"/>
                </a:solidFill>
                <a:latin typeface="Verdana" charset="0"/>
                <a:cs typeface="+mn-cs"/>
              </a:rPr>
              <a:t>Probeunterricht</a:t>
            </a:r>
          </a:p>
          <a:p>
            <a:pPr algn="ctr">
              <a:defRPr/>
            </a:pPr>
            <a:endParaRPr lang="de-DE" sz="2400" b="1" dirty="0">
              <a:solidFill>
                <a:srgbClr val="3C3E41"/>
              </a:solidFill>
              <a:latin typeface="Verdana" charset="0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392CAD-AF7C-F309-5ADB-86C4E2883A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ABD2FD-56F8-67EA-05EE-DA5A915E0995}"/>
              </a:ext>
            </a:extLst>
          </p:cNvPr>
          <p:cNvSpPr txBox="1">
            <a:spLocks/>
          </p:cNvSpPr>
          <p:nvPr/>
        </p:nvSpPr>
        <p:spPr bwMode="auto">
          <a:xfrm>
            <a:off x="549000" y="2133054"/>
            <a:ext cx="8046000" cy="63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charset="0"/>
              <a:buChar char=""/>
              <a:defRPr sz="2200" kern="1200">
                <a:solidFill>
                  <a:srgbClr val="6D64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49A85"/>
              </a:buClr>
              <a:buSzPct val="75000"/>
              <a:buFont typeface="Wingdings 2" charset="0"/>
              <a:buChar char=""/>
              <a:defRPr sz="2000" kern="1200">
                <a:solidFill>
                  <a:srgbClr val="6D6452"/>
                </a:solidFill>
                <a:latin typeface="+mn-lt"/>
                <a:ea typeface="ＭＳ Ｐゴシック" charset="0"/>
                <a:cs typeface="+mn-cs"/>
              </a:defRPr>
            </a:lvl2pPr>
            <a:lvl3pPr marL="13716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charset="0"/>
              <a:buChar char=""/>
              <a:defRPr kern="1200">
                <a:solidFill>
                  <a:srgbClr val="6D6452"/>
                </a:solidFill>
                <a:latin typeface="+mn-lt"/>
                <a:ea typeface="ＭＳ Ｐゴシック" charset="0"/>
                <a:cs typeface="+mn-cs"/>
              </a:defRPr>
            </a:lvl3pPr>
            <a:lvl4pPr marL="18288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49A85"/>
              </a:buClr>
              <a:buSzPct val="75000"/>
              <a:buFont typeface="Wingdings 2" charset="0"/>
              <a:buChar char=""/>
              <a:defRPr kern="1200">
                <a:solidFill>
                  <a:srgbClr val="6D6452"/>
                </a:solidFill>
                <a:latin typeface="+mn-lt"/>
                <a:ea typeface="ＭＳ Ｐゴシック" charset="0"/>
                <a:cs typeface="+mn-cs"/>
              </a:defRPr>
            </a:lvl4pPr>
            <a:lvl5pPr marL="22860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charset="0"/>
              <a:buChar char=""/>
              <a:defRPr kern="1200">
                <a:solidFill>
                  <a:srgbClr val="6D6452"/>
                </a:solidFill>
                <a:latin typeface="+mn-lt"/>
                <a:ea typeface="ＭＳ Ｐゴシック" charset="0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0"/>
              <a:buNone/>
            </a:pPr>
            <a:r>
              <a:rPr lang="de-D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Schülerinnen und Schüler aus der 4. Jahrgangsstufe</a:t>
            </a:r>
          </a:p>
          <a:p>
            <a:pPr marL="0" indent="0" algn="ctr">
              <a:buFont typeface="Wingdings 2" charset="0"/>
              <a:buNone/>
            </a:pPr>
            <a:endParaRPr lang="de-DE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Wingdings 2" charset="0"/>
              <a:buNone/>
            </a:pP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EC799A4-54C7-E66E-8C8B-42E248538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89855"/>
              </p:ext>
            </p:extLst>
          </p:nvPr>
        </p:nvGraphicFramePr>
        <p:xfrm>
          <a:off x="1095910" y="3231907"/>
          <a:ext cx="6952179" cy="251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393">
                  <a:extLst>
                    <a:ext uri="{9D8B030D-6E8A-4147-A177-3AD203B41FA5}">
                      <a16:colId xmlns:a16="http://schemas.microsoft.com/office/drawing/2014/main" val="1103946750"/>
                    </a:ext>
                  </a:extLst>
                </a:gridCol>
                <a:gridCol w="2317393">
                  <a:extLst>
                    <a:ext uri="{9D8B030D-6E8A-4147-A177-3AD203B41FA5}">
                      <a16:colId xmlns:a16="http://schemas.microsoft.com/office/drawing/2014/main" val="890040766"/>
                    </a:ext>
                  </a:extLst>
                </a:gridCol>
                <a:gridCol w="2317393">
                  <a:extLst>
                    <a:ext uri="{9D8B030D-6E8A-4147-A177-3AD203B41FA5}">
                      <a16:colId xmlns:a16="http://schemas.microsoft.com/office/drawing/2014/main" val="1820373817"/>
                    </a:ext>
                  </a:extLst>
                </a:gridCol>
              </a:tblGrid>
              <a:tr h="74002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Dienstag, </a:t>
                      </a:r>
                      <a:br>
                        <a:rPr lang="de-DE" dirty="0"/>
                      </a:br>
                      <a:r>
                        <a:rPr lang="de-DE" dirty="0"/>
                        <a:t>19. Mai 2026</a:t>
                      </a:r>
                    </a:p>
                  </a:txBody>
                  <a:tcPr anchor="ctr">
                    <a:solidFill>
                      <a:srgbClr val="F89F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Mittwoch,</a:t>
                      </a:r>
                    </a:p>
                    <a:p>
                      <a:pPr algn="ctr"/>
                      <a:r>
                        <a:rPr lang="de-DE" dirty="0"/>
                        <a:t>20. Mai 2026</a:t>
                      </a:r>
                    </a:p>
                  </a:txBody>
                  <a:tcPr anchor="ctr">
                    <a:solidFill>
                      <a:srgbClr val="F89F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Donnerstag,</a:t>
                      </a:r>
                    </a:p>
                    <a:p>
                      <a:pPr algn="ctr"/>
                      <a:r>
                        <a:rPr lang="de-DE" dirty="0"/>
                        <a:t>21.05.2026</a:t>
                      </a:r>
                    </a:p>
                  </a:txBody>
                  <a:tcPr anchor="ctr">
                    <a:solidFill>
                      <a:srgbClr val="F89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61806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Mathematik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Mathematik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28268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Mathematik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40210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schriftlich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schriftlich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mündlich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6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159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13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75507" y="1052736"/>
            <a:ext cx="6192986" cy="79275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3C3E41"/>
                </a:solidFill>
                <a:latin typeface="Verdana" charset="0"/>
                <a:cs typeface="+mn-cs"/>
              </a:rPr>
              <a:t>Probeunterricht</a:t>
            </a:r>
          </a:p>
          <a:p>
            <a:pPr algn="ctr">
              <a:defRPr/>
            </a:pPr>
            <a:endParaRPr lang="de-DE" sz="2400" b="1" dirty="0">
              <a:solidFill>
                <a:srgbClr val="3C3E41"/>
              </a:solidFill>
              <a:latin typeface="Verdana" charset="0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31640" y="2132856"/>
            <a:ext cx="65527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600" b="1" dirty="0">
                <a:solidFill>
                  <a:schemeClr val="tx1"/>
                </a:solidFill>
              </a:rPr>
              <a:t>Deutsch:</a:t>
            </a:r>
            <a:r>
              <a:rPr lang="de-DE" sz="1600" dirty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</a:rPr>
              <a:t>	Sprache untersuchen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</a:rPr>
              <a:t>	Texte verfassen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</a:rPr>
              <a:t>	Texte verstehen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</a:rPr>
              <a:t>             Richtig schreiben      </a:t>
            </a:r>
            <a:endParaRPr lang="de-DE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</a:rPr>
              <a:t>		</a:t>
            </a:r>
            <a:r>
              <a:rPr lang="de-DE" sz="1200" dirty="0">
                <a:solidFill>
                  <a:schemeClr val="tx1"/>
                </a:solidFill>
                <a:sym typeface="Wingdings" pitchFamily="2" charset="2"/>
              </a:rPr>
              <a:t> Lückendiktat</a:t>
            </a:r>
            <a:endParaRPr lang="de-DE" sz="1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e-DE" sz="1200" dirty="0">
                <a:solidFill>
                  <a:schemeClr val="tx1"/>
                </a:solidFill>
              </a:rPr>
              <a:t>                 	</a:t>
            </a:r>
            <a:r>
              <a:rPr lang="de-DE" sz="1200" dirty="0">
                <a:solidFill>
                  <a:schemeClr val="tx1"/>
                </a:solidFill>
                <a:sym typeface="Wingdings" pitchFamily="2" charset="2"/>
              </a:rPr>
              <a:t> Verbessern eines Fehlertextes</a:t>
            </a:r>
          </a:p>
          <a:p>
            <a:pPr>
              <a:buNone/>
            </a:pPr>
            <a:r>
              <a:rPr lang="de-DE" sz="1200" dirty="0">
                <a:solidFill>
                  <a:schemeClr val="tx1"/>
                </a:solidFill>
                <a:sym typeface="Wingdings" pitchFamily="2" charset="2"/>
              </a:rPr>
              <a:t>		 Erkennen und Anwenden von Rechtschreibstrategien</a:t>
            </a:r>
          </a:p>
          <a:p>
            <a:pPr>
              <a:buNone/>
            </a:pPr>
            <a:r>
              <a:rPr lang="de-DE" sz="1200" dirty="0">
                <a:solidFill>
                  <a:schemeClr val="tx1"/>
                </a:solidFill>
                <a:sym typeface="Wingdings" pitchFamily="2" charset="2"/>
              </a:rPr>
              <a:t>			</a:t>
            </a:r>
            <a:endParaRPr lang="de-DE" sz="160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de-DE" sz="1600" b="1" dirty="0">
                <a:solidFill>
                  <a:schemeClr val="tx1"/>
                </a:solidFill>
                <a:sym typeface="Wingdings" pitchFamily="2" charset="2"/>
              </a:rPr>
              <a:t>Mathematik:</a:t>
            </a:r>
            <a:r>
              <a:rPr lang="de-DE" sz="1600" dirty="0">
                <a:solidFill>
                  <a:schemeClr val="tx1"/>
                </a:solidFill>
                <a:sym typeface="Wingdings" pitchFamily="2" charset="2"/>
              </a:rPr>
              <a:t>		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  <a:sym typeface="Wingdings" pitchFamily="2" charset="2"/>
              </a:rPr>
              <a:t>	Formales Rechnen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  <a:sym typeface="Wingdings" pitchFamily="2" charset="2"/>
              </a:rPr>
              <a:t>	Lösen von Sachaufgaben</a:t>
            </a:r>
          </a:p>
          <a:p>
            <a:pPr>
              <a:buNone/>
            </a:pPr>
            <a:r>
              <a:rPr lang="de-DE" sz="1600" dirty="0">
                <a:solidFill>
                  <a:schemeClr val="tx1"/>
                </a:solidFill>
                <a:sym typeface="Wingdings" pitchFamily="2" charset="2"/>
              </a:rPr>
              <a:t>	Geometrie</a:t>
            </a:r>
          </a:p>
          <a:p>
            <a:pPr>
              <a:defRPr/>
            </a:pPr>
            <a:endParaRPr lang="de-DE" sz="16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4BE756-BE8E-BE26-56D7-FBC8C094D5DD}"/>
              </a:ext>
            </a:extLst>
          </p:cNvPr>
          <p:cNvSpPr txBox="1"/>
          <p:nvPr/>
        </p:nvSpPr>
        <p:spPr>
          <a:xfrm>
            <a:off x="656453" y="5648203"/>
            <a:ext cx="7903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1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Beispielaufgaben</a:t>
            </a:r>
            <a:r>
              <a:rPr lang="de-DE" sz="14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defTabSz="685800"/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00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isb.bayern.de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realschule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leistungserhebungen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/probeunterricht-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realschule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defTabSz="685800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isb.bayern.de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gymnasium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leistungserhebungen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/probeunterricht-gymnasium/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392CAD-AF7C-F309-5ADB-86C4E2883A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369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14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03350" y="908050"/>
            <a:ext cx="6248400" cy="38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3C3E41"/>
                </a:solidFill>
                <a:latin typeface="Verdana" charset="0"/>
                <a:cs typeface="+mn-cs"/>
              </a:rPr>
              <a:t>Probeunterricht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9571" y="1595184"/>
            <a:ext cx="77048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01216" indent="-201216">
              <a:spcBef>
                <a:spcPts val="0"/>
              </a:spcBef>
              <a:buNone/>
            </a:pPr>
            <a:endParaRPr lang="de-DE" sz="2000" dirty="0"/>
          </a:p>
          <a:p>
            <a:pPr marL="201216" indent="-201216">
              <a:spcBef>
                <a:spcPts val="0"/>
              </a:spcBef>
              <a:buNone/>
            </a:pPr>
            <a:r>
              <a:rPr lang="de-DE" sz="2000" dirty="0">
                <a:solidFill>
                  <a:schemeClr val="tx1"/>
                </a:solidFill>
              </a:rPr>
              <a:t>•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/>
                </a:solidFill>
              </a:rPr>
              <a:t>Probeunterricht</a:t>
            </a:r>
            <a:r>
              <a:rPr lang="de-DE" sz="2000" dirty="0"/>
              <a:t> </a:t>
            </a:r>
            <a:r>
              <a:rPr lang="de-DE" sz="2000" b="1" u="sng" dirty="0">
                <a:solidFill>
                  <a:srgbClr val="00B98E"/>
                </a:solidFill>
              </a:rPr>
              <a:t>bestanden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/>
                </a:solidFill>
              </a:rPr>
              <a:t>bei </a:t>
            </a:r>
            <a:r>
              <a:rPr lang="de-DE" sz="2000" b="1" dirty="0">
                <a:solidFill>
                  <a:schemeClr val="tx1"/>
                </a:solidFill>
              </a:rPr>
              <a:t>Notenkonstellation 3 und 4 </a:t>
            </a:r>
            <a:r>
              <a:rPr lang="de-DE" sz="2000" dirty="0">
                <a:solidFill>
                  <a:schemeClr val="tx1"/>
                </a:solidFill>
              </a:rPr>
              <a:t>oder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besser in beiden Fächern</a:t>
            </a:r>
          </a:p>
          <a:p>
            <a:pPr marL="0" indent="0">
              <a:buNone/>
            </a:pPr>
            <a:endParaRPr lang="de-DE" sz="2000" dirty="0"/>
          </a:p>
          <a:p>
            <a:pPr marL="201216" indent="-201216">
              <a:buNone/>
            </a:pPr>
            <a:r>
              <a:rPr lang="de-DE" sz="2000" dirty="0">
                <a:solidFill>
                  <a:schemeClr val="tx1"/>
                </a:solidFill>
              </a:rPr>
              <a:t>•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/>
                </a:solidFill>
              </a:rPr>
              <a:t>Möglichkeit des Übertritts bei </a:t>
            </a:r>
            <a:r>
              <a:rPr lang="de-DE" sz="2000" b="1" dirty="0">
                <a:solidFill>
                  <a:schemeClr val="tx1"/>
                </a:solidFill>
              </a:rPr>
              <a:t>Notenkonstellation 4 und 4 </a:t>
            </a:r>
            <a:r>
              <a:rPr lang="de-DE" sz="2000" dirty="0">
                <a:solidFill>
                  <a:schemeClr val="tx1"/>
                </a:solidFill>
              </a:rPr>
              <a:t>durch </a:t>
            </a:r>
            <a:r>
              <a:rPr lang="de-DE" sz="2000" b="1" u="sng" dirty="0">
                <a:solidFill>
                  <a:srgbClr val="4474A2"/>
                </a:solidFill>
              </a:rPr>
              <a:t>Entscheidung der Erziehungsberechtigten</a:t>
            </a:r>
          </a:p>
          <a:p>
            <a:pPr marL="201216" indent="-201216">
              <a:buNone/>
            </a:pPr>
            <a:endParaRPr lang="de-DE" sz="2000" dirty="0"/>
          </a:p>
          <a:p>
            <a:pPr marL="201216" indent="-201216">
              <a:buNone/>
            </a:pPr>
            <a:r>
              <a:rPr lang="de-DE" sz="2000" dirty="0">
                <a:solidFill>
                  <a:schemeClr val="tx1"/>
                </a:solidFill>
              </a:rPr>
              <a:t>• Probeunterricht</a:t>
            </a:r>
            <a:r>
              <a:rPr lang="de-DE" sz="2000" dirty="0"/>
              <a:t> </a:t>
            </a:r>
            <a:r>
              <a:rPr lang="de-DE" sz="2000" b="1" u="sng" dirty="0">
                <a:solidFill>
                  <a:srgbClr val="E80E07"/>
                </a:solidFill>
              </a:rPr>
              <a:t>nicht bestanden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/>
                </a:solidFill>
              </a:rPr>
              <a:t>bei </a:t>
            </a:r>
            <a:r>
              <a:rPr lang="de-DE" sz="2000" b="1" dirty="0">
                <a:solidFill>
                  <a:schemeClr val="tx1"/>
                </a:solidFill>
              </a:rPr>
              <a:t>Note 5 </a:t>
            </a:r>
            <a:r>
              <a:rPr lang="de-DE" sz="2000" dirty="0">
                <a:solidFill>
                  <a:schemeClr val="tx1"/>
                </a:solidFill>
              </a:rPr>
              <a:t>oder schlechter in einem der beiden Fächern</a:t>
            </a:r>
          </a:p>
          <a:p>
            <a:pPr>
              <a:defRPr/>
            </a:pPr>
            <a:endParaRPr lang="de-DE" sz="2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105F71-FB8A-8896-52D8-F1D3CB9DD5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83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15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47800" y="1268760"/>
            <a:ext cx="6248400" cy="38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400" b="1" dirty="0">
                <a:solidFill>
                  <a:srgbClr val="4D5053"/>
                </a:solidFill>
                <a:latin typeface="Verdana"/>
                <a:cs typeface="Verdana"/>
              </a:rPr>
              <a:t>Übertritt aus Jahrgangsstufe 5 der Mittelschule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1B9042F-088D-633A-9DB6-0A11AB8A5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DB148C8-D1B1-70D3-5D2E-7962BB6F6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0" y="2153344"/>
            <a:ext cx="7740000" cy="40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3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16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75507" y="1052736"/>
            <a:ext cx="6192986" cy="8640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400" b="1" u="sng" dirty="0">
                <a:solidFill>
                  <a:srgbClr val="4D5053"/>
                </a:solidFill>
                <a:latin typeface="Verdana"/>
                <a:cs typeface="Verdana"/>
              </a:rPr>
              <a:t>Benötigte Unterlagen bei der Anmeldung: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sp>
        <p:nvSpPr>
          <p:cNvPr id="10" name="Rechteck 9"/>
          <p:cNvSpPr/>
          <p:nvPr/>
        </p:nvSpPr>
        <p:spPr>
          <a:xfrm>
            <a:off x="3851920" y="2276872"/>
            <a:ext cx="489654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Die 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Anmeldung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 an der Realschule </a:t>
            </a:r>
            <a:r>
              <a:rPr lang="de-DE" sz="1500" b="1" u="sng" dirty="0">
                <a:solidFill>
                  <a:srgbClr val="4D5053"/>
                </a:solidFill>
                <a:latin typeface="Verdana"/>
                <a:cs typeface="Verdana"/>
              </a:rPr>
              <a:t>muss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 durch einen Erziehungsberechtigten erfolgen. Dabei </a:t>
            </a:r>
            <a:r>
              <a:rPr lang="de-DE" sz="1500" b="1" u="sng" dirty="0">
                <a:solidFill>
                  <a:srgbClr val="4D5053"/>
                </a:solidFill>
                <a:latin typeface="Verdana"/>
                <a:cs typeface="Verdana"/>
              </a:rPr>
              <a:t>müssen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 folgende Unterlagen vorgelegt werden: </a:t>
            </a:r>
          </a:p>
          <a:p>
            <a:pPr marL="742950" lvl="1" indent="-285750">
              <a:spcBef>
                <a:spcPts val="800"/>
              </a:spcBef>
              <a:buClr>
                <a:schemeClr val="bg1">
                  <a:lumMod val="50000"/>
                </a:schemeClr>
              </a:buClr>
              <a:buSzPct val="60000"/>
              <a:buFont typeface="Wingdings" charset="2"/>
              <a:buChar char="v"/>
              <a:defRPr/>
            </a:pP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Geburtsurkunde/ Geburtsschein 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im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 Original</a:t>
            </a:r>
          </a:p>
          <a:p>
            <a:pPr marL="742950" lvl="1" indent="-285750">
              <a:spcBef>
                <a:spcPts val="800"/>
              </a:spcBef>
              <a:buClr>
                <a:schemeClr val="bg1">
                  <a:lumMod val="50000"/>
                </a:schemeClr>
              </a:buClr>
              <a:buSzPct val="60000"/>
              <a:buFont typeface="Wingdings" charset="2"/>
              <a:buChar char="v"/>
              <a:defRPr/>
            </a:pP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Übertrittszeugnis 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im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 Original</a:t>
            </a:r>
            <a:r>
              <a:rPr lang="de-DE" sz="1500" i="1" dirty="0">
                <a:solidFill>
                  <a:srgbClr val="4D5053"/>
                </a:solidFill>
                <a:latin typeface="Verdana"/>
                <a:cs typeface="Verdana"/>
              </a:rPr>
              <a:t> </a:t>
            </a:r>
          </a:p>
          <a:p>
            <a:pPr marL="742950" lvl="1" indent="-285750">
              <a:spcBef>
                <a:spcPts val="800"/>
              </a:spcBef>
              <a:buClr>
                <a:schemeClr val="bg1">
                  <a:lumMod val="50000"/>
                </a:schemeClr>
              </a:buClr>
              <a:buSzPct val="60000"/>
              <a:buFont typeface="Wingdings" charset="2"/>
              <a:buChar char="v"/>
              <a:defRPr/>
            </a:pP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ggf. 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Nachweis Erziehungsberechtigung</a:t>
            </a:r>
          </a:p>
          <a:p>
            <a:pPr marL="742950" lvl="1" indent="-285750">
              <a:spcBef>
                <a:spcPts val="800"/>
              </a:spcBef>
              <a:buClr>
                <a:schemeClr val="bg1">
                  <a:lumMod val="50000"/>
                </a:schemeClr>
              </a:buClr>
              <a:buSzPct val="60000"/>
              <a:buFont typeface="Wingdings" charset="2"/>
              <a:buChar char="v"/>
              <a:defRPr/>
            </a:pP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ggf. 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Bescheinigung Teilleistungsstörung</a:t>
            </a:r>
          </a:p>
          <a:p>
            <a:pPr marL="742950" lvl="1" indent="-285750">
              <a:spcBef>
                <a:spcPts val="800"/>
              </a:spcBef>
              <a:buClr>
                <a:schemeClr val="bg1">
                  <a:lumMod val="50000"/>
                </a:schemeClr>
              </a:buClr>
              <a:buSzPct val="60000"/>
              <a:buFont typeface="Wingdings" charset="2"/>
              <a:buChar char="v"/>
              <a:defRPr/>
            </a:pPr>
            <a:r>
              <a:rPr lang="de-DE" sz="1500" b="1" dirty="0">
                <a:solidFill>
                  <a:srgbClr val="4D5053"/>
                </a:solidFill>
                <a:latin typeface="Verdana"/>
                <a:cs typeface="Verdana"/>
              </a:rPr>
              <a:t>zwei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 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Passbilder</a:t>
            </a:r>
          </a:p>
          <a:p>
            <a:pPr marL="742950" lvl="1" indent="-285750">
              <a:spcBef>
                <a:spcPts val="800"/>
              </a:spcBef>
              <a:buClr>
                <a:schemeClr val="bg1">
                  <a:lumMod val="50000"/>
                </a:schemeClr>
              </a:buClr>
              <a:buSzPct val="60000"/>
              <a:buFont typeface="Wingdings" charset="2"/>
              <a:buChar char="v"/>
              <a:defRPr/>
            </a:pP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Internetausdruck des </a:t>
            </a:r>
            <a:r>
              <a:rPr lang="de-DE" sz="1500" b="1" i="1" dirty="0">
                <a:solidFill>
                  <a:srgbClr val="4D5053"/>
                </a:solidFill>
                <a:latin typeface="Verdana"/>
                <a:cs typeface="Verdana"/>
              </a:rPr>
              <a:t>Fahrkartenantrags</a:t>
            </a:r>
            <a:r>
              <a:rPr lang="de-DE" sz="1500" dirty="0">
                <a:solidFill>
                  <a:srgbClr val="4D5053"/>
                </a:solidFill>
                <a:latin typeface="Verdana"/>
                <a:cs typeface="Verdana"/>
              </a:rPr>
              <a:t>, falls das Landratsamt Aschaffenburg zuständig ist.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06636"/>
              </p:ext>
            </p:extLst>
          </p:nvPr>
        </p:nvGraphicFramePr>
        <p:xfrm>
          <a:off x="107504" y="1916832"/>
          <a:ext cx="3744913" cy="3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6224321" imgH="6289243" progId="CorelDRAW.Graphic.9">
                  <p:embed/>
                </p:oleObj>
              </mc:Choice>
              <mc:Fallback>
                <p:oleObj name="CorelDRAW" r:id="rId3" imgW="6224321" imgH="628924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16832"/>
                        <a:ext cx="3744913" cy="355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8906C841-15B1-D77B-3E5F-368407C3AB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042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17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75507" y="1052736"/>
            <a:ext cx="6192986" cy="5760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400" b="1" u="sng" dirty="0">
                <a:solidFill>
                  <a:srgbClr val="4D5053"/>
                </a:solidFill>
                <a:latin typeface="Verdana"/>
                <a:cs typeface="Verdana"/>
              </a:rPr>
              <a:t>Anmeldung</a:t>
            </a:r>
            <a:endParaRPr lang="de-DE" sz="2400" dirty="0">
              <a:solidFill>
                <a:srgbClr val="4D5053"/>
              </a:solidFill>
              <a:latin typeface="Verdana"/>
              <a:cs typeface="Verdan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sp>
        <p:nvSpPr>
          <p:cNvPr id="10" name="Rechteck 9"/>
          <p:cNvSpPr/>
          <p:nvPr/>
        </p:nvSpPr>
        <p:spPr>
          <a:xfrm>
            <a:off x="467544" y="2420888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1800" u="sng" dirty="0">
                <a:solidFill>
                  <a:srgbClr val="4D5053"/>
                </a:solidFill>
                <a:latin typeface="Verdana"/>
                <a:cs typeface="Verdana"/>
              </a:rPr>
              <a:t>Anmeldung:</a:t>
            </a:r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11. Mai 			(Montag)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12. Mai 			(Dienstag)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13. Mai 			(Mittwoch)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14. Mai 			(Donnerstag)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15. Mai 			(Freitag)</a:t>
            </a:r>
          </a:p>
          <a:p>
            <a:pPr eaLnBrk="1" hangingPunct="1"/>
            <a:endParaRPr lang="de-DE" sz="1800" dirty="0">
              <a:solidFill>
                <a:srgbClr val="4D5053"/>
              </a:solidFill>
              <a:latin typeface="Verdana"/>
              <a:cs typeface="Verdana"/>
            </a:endParaRPr>
          </a:p>
          <a:p>
            <a:pPr eaLnBrk="1" hangingPunct="1"/>
            <a:endParaRPr lang="de-DE" sz="1800" u="sng" dirty="0">
              <a:solidFill>
                <a:srgbClr val="4D5053"/>
              </a:solidFill>
              <a:latin typeface="Verdana"/>
              <a:cs typeface="Verdana"/>
            </a:endParaRPr>
          </a:p>
          <a:p>
            <a:pPr eaLnBrk="1" hangingPunct="1"/>
            <a:r>
              <a:rPr lang="de-DE" sz="1800" u="sng" dirty="0">
                <a:solidFill>
                  <a:srgbClr val="4D5053"/>
                </a:solidFill>
                <a:latin typeface="Verdana"/>
                <a:cs typeface="Verdana"/>
              </a:rPr>
              <a:t>Probeunterricht:</a:t>
            </a:r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	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</a:t>
            </a:r>
          </a:p>
          <a:p>
            <a:pPr eaLnBrk="1" hangingPunct="1"/>
            <a:r>
              <a:rPr lang="de-DE" sz="1800" dirty="0">
                <a:solidFill>
                  <a:srgbClr val="4D5053"/>
                </a:solidFill>
                <a:latin typeface="Verdana"/>
                <a:cs typeface="Verdana"/>
              </a:rPr>
              <a:t>		19./20./21. Mai (Dienstag, Mittwoch, Donnerstag)	</a:t>
            </a:r>
          </a:p>
          <a:p>
            <a:pPr eaLnBrk="1" hangingPunct="1"/>
            <a:endParaRPr lang="de-DE" sz="1800" dirty="0">
              <a:solidFill>
                <a:srgbClr val="343434"/>
              </a:solidFill>
              <a:latin typeface="Verdana"/>
              <a:cs typeface="Verdan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4BACEC-259F-2A73-E3B8-97BFDC22C8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450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620F85B-CE85-1A4A-BA01-0328ED337A0E}" type="slidenum">
              <a:rPr lang="de-DE" sz="1400">
                <a:latin typeface="Tahoma" charset="0"/>
              </a:rPr>
              <a:pPr eaLnBrk="1" hangingPunct="1"/>
              <a:t>18</a:t>
            </a:fld>
            <a:endParaRPr lang="de-DE" sz="1400">
              <a:latin typeface="Tahoma" charset="0"/>
            </a:endParaRPr>
          </a:p>
        </p:txBody>
      </p:sp>
      <p:sp>
        <p:nvSpPr>
          <p:cNvPr id="35845" name="Line 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403350" y="908050"/>
            <a:ext cx="6248400" cy="38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3C3E41"/>
                </a:solidFill>
                <a:latin typeface="Verdana" charset="0"/>
                <a:cs typeface="+mn-cs"/>
              </a:rPr>
              <a:t>Informationsveranstaltungen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5696" y="1772816"/>
            <a:ext cx="5472113" cy="4708981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Maria-Ward-Schule Aschaffenburg</a:t>
            </a: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  <a:latin typeface="Verdana"/>
                <a:cs typeface="Verdana"/>
              </a:rPr>
              <a:t>Mo, 19. Januar 	(18:30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Ruth-</a:t>
            </a:r>
            <a:r>
              <a:rPr lang="de-DE" sz="1200" b="1" dirty="0" err="1">
                <a:solidFill>
                  <a:srgbClr val="000000"/>
                </a:solidFill>
                <a:latin typeface="Verdana"/>
                <a:cs typeface="Verdana"/>
              </a:rPr>
              <a:t>Weiss</a:t>
            </a: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-Realschule Aschaffenburg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noch nicht bekannt… </a:t>
            </a: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</a:t>
            </a: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Private Schulen Krauß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Do, 29. Januar	(19:00 Uhr)  </a:t>
            </a:r>
          </a:p>
          <a:p>
            <a:pPr>
              <a:defRPr/>
            </a:pPr>
            <a:endParaRPr lang="de-DE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Edith-Stein-Realschule Alzenau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Di, 20. Januar	(19:00 Uhr)</a:t>
            </a:r>
          </a:p>
          <a:p>
            <a:pPr>
              <a:defRPr/>
            </a:pPr>
            <a:endParaRPr lang="de-DE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</a:t>
            </a:r>
            <a:r>
              <a:rPr lang="de-DE" sz="1200" b="1" dirty="0" err="1">
                <a:solidFill>
                  <a:srgbClr val="000000"/>
                </a:solidFill>
                <a:latin typeface="Verdana"/>
                <a:cs typeface="Verdana"/>
              </a:rPr>
              <a:t>Bessenbach</a:t>
            </a:r>
            <a:endParaRPr lang="de-DE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Di, 27. Januar 	(18:00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Großostheim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Di, 27. Januar	(18:00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Hösbach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Di, 04. Februar	(19:30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endParaRPr lang="de-DE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Alle Angaben ohne Gewähr. 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Bitte auch die Tagespresse zur Sicherheit beachten!</a:t>
            </a:r>
            <a:endParaRPr lang="de-DE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84163"/>
            <a:ext cx="538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im Landkreis Aschaffenburg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00D015-5C74-4154-3A09-647769B193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772F25C-586B-5A45-AFD5-FFD649808BB2}" type="slidenum">
              <a:rPr lang="de-DE" sz="1400">
                <a:latin typeface="Tahoma" charset="0"/>
              </a:rPr>
              <a:pPr eaLnBrk="1" hangingPunct="1"/>
              <a:t>19</a:t>
            </a:fld>
            <a:endParaRPr lang="de-DE" sz="1400">
              <a:latin typeface="Tahoma" charset="0"/>
            </a:endParaRPr>
          </a:p>
        </p:txBody>
      </p:sp>
      <p:sp>
        <p:nvSpPr>
          <p:cNvPr id="35845" name="Line 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403350" y="908050"/>
            <a:ext cx="6248400" cy="38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3C3E41"/>
                </a:solidFill>
                <a:latin typeface="Verdana" charset="0"/>
                <a:cs typeface="+mn-cs"/>
              </a:rPr>
              <a:t>Tag der offenen Tür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5696" y="1772816"/>
            <a:ext cx="5472113" cy="4524315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Maria-Ward-Schule Aschaffenburg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Sa, 14. März 	(11.00 </a:t>
            </a:r>
            <a:r>
              <a:rPr lang="mr-IN" sz="1200" dirty="0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 14.00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Ruth-</a:t>
            </a:r>
            <a:r>
              <a:rPr lang="de-DE" sz="1200" b="1" dirty="0" err="1">
                <a:solidFill>
                  <a:srgbClr val="000000"/>
                </a:solidFill>
                <a:latin typeface="Verdana"/>
                <a:cs typeface="Verdana"/>
              </a:rPr>
              <a:t>Weiss</a:t>
            </a: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-Realschule Aschaffenburg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Fr, 13. März 	(14.00 </a:t>
            </a:r>
            <a:r>
              <a:rPr lang="mr-IN" sz="1200" dirty="0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 17.00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Private Schulen Krauß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Fr., 27. Februar	(14:00 Uhr – 17:00 Uhr)</a:t>
            </a: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Edith-Stein-Realschule Alzenau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Do, 06. März	(14:00 - 17:00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</a:t>
            </a:r>
            <a:r>
              <a:rPr lang="de-DE" sz="1200" b="1" dirty="0" err="1">
                <a:solidFill>
                  <a:srgbClr val="000000"/>
                </a:solidFill>
                <a:latin typeface="Verdana"/>
                <a:cs typeface="Verdana"/>
              </a:rPr>
              <a:t>Bessenbach</a:t>
            </a:r>
            <a:endParaRPr lang="de-DE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Fr., 06. März	(14:00 - 17:00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Großostheim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Fr., 30. Januar 	(15:00 - 18:00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de-DE" sz="1200" b="1" dirty="0">
                <a:solidFill>
                  <a:srgbClr val="000000"/>
                </a:solidFill>
                <a:latin typeface="Verdana"/>
                <a:cs typeface="Verdana"/>
              </a:rPr>
              <a:t>Realschule Hösbach</a:t>
            </a: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latin typeface="Verdana"/>
                <a:cs typeface="Verdana"/>
              </a:rPr>
              <a:t>Fr., 20. März	(14:00 - 17:00 Uhr)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Alle Angaben ohne Gewähr. 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Bitte auch die Tagespresse zur Sicherheit beachten!</a:t>
            </a:r>
            <a:endParaRPr lang="de-DE" sz="1200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84163"/>
            <a:ext cx="538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im Landkreis Aschaffenburg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329AB8-0D5D-AC4C-FF2B-4367800C6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27A7505-AA47-DA47-8C35-6E0B9180E93B}" type="slidenum">
              <a:rPr lang="de-DE" sz="1400">
                <a:latin typeface="Tahoma" charset="0"/>
              </a:rPr>
              <a:pPr eaLnBrk="1" hangingPunct="1"/>
              <a:t>2</a:t>
            </a:fld>
            <a:endParaRPr lang="de-DE" sz="1400">
              <a:latin typeface="Tahoma" charset="0"/>
            </a:endParaRPr>
          </a:p>
        </p:txBody>
      </p:sp>
      <p:sp>
        <p:nvSpPr>
          <p:cNvPr id="23556" name="Rectangle 35"/>
          <p:cNvSpPr>
            <a:spLocks noChangeArrowheads="1"/>
          </p:cNvSpPr>
          <p:nvPr/>
        </p:nvSpPr>
        <p:spPr bwMode="auto">
          <a:xfrm>
            <a:off x="250825" y="284163"/>
            <a:ext cx="3369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Das Profil der Realschule</a:t>
            </a:r>
          </a:p>
        </p:txBody>
      </p:sp>
      <p:sp>
        <p:nvSpPr>
          <p:cNvPr id="23557" name="Line 3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558" name="Text Box 38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Bayerisches</a:t>
            </a:r>
          </a:p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Staatsministerium für</a:t>
            </a:r>
          </a:p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Unterricht und Kultus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659563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756F67-1406-C0FE-7295-5B6B7C74F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92" y="53314"/>
            <a:ext cx="2667365" cy="7118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773F1AF-D2EA-6F30-EF56-F7065AB3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5" y="1231207"/>
            <a:ext cx="8496000" cy="502546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F7DDC43-60DA-E644-5659-AC1AF61497A4}"/>
              </a:ext>
            </a:extLst>
          </p:cNvPr>
          <p:cNvSpPr/>
          <p:nvPr/>
        </p:nvSpPr>
        <p:spPr>
          <a:xfrm>
            <a:off x="437010" y="2444959"/>
            <a:ext cx="2378109" cy="2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4CC4AE-A454-7E9A-7CD4-0358BB27FF0B}"/>
              </a:ext>
            </a:extLst>
          </p:cNvPr>
          <p:cNvSpPr/>
          <p:nvPr/>
        </p:nvSpPr>
        <p:spPr>
          <a:xfrm>
            <a:off x="2844457" y="2444959"/>
            <a:ext cx="2378109" cy="2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10A3F5-126E-DE07-B689-9C76346AA75E}"/>
              </a:ext>
            </a:extLst>
          </p:cNvPr>
          <p:cNvSpPr/>
          <p:nvPr/>
        </p:nvSpPr>
        <p:spPr>
          <a:xfrm>
            <a:off x="5281552" y="2444959"/>
            <a:ext cx="2378109" cy="2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5757F92-B694-721E-9BAC-EE6C7B0D090A}"/>
              </a:ext>
            </a:extLst>
          </p:cNvPr>
          <p:cNvSpPr/>
          <p:nvPr/>
        </p:nvSpPr>
        <p:spPr>
          <a:xfrm>
            <a:off x="7659662" y="1949124"/>
            <a:ext cx="1292252" cy="4307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28D382-DA22-2B3F-C697-2989FEF7E1F2}"/>
              </a:ext>
            </a:extLst>
          </p:cNvPr>
          <p:cNvSpPr/>
          <p:nvPr/>
        </p:nvSpPr>
        <p:spPr>
          <a:xfrm>
            <a:off x="274781" y="5282947"/>
            <a:ext cx="7384880" cy="143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20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47800" y="1268760"/>
            <a:ext cx="6248400" cy="7920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600" b="1" dirty="0">
                <a:solidFill>
                  <a:srgbClr val="4D5053"/>
                </a:solidFill>
                <a:latin typeface="Verdana"/>
                <a:cs typeface="Verdana"/>
              </a:rPr>
              <a:t>Fragen?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sp>
        <p:nvSpPr>
          <p:cNvPr id="10" name="Rechteck 9"/>
          <p:cNvSpPr/>
          <p:nvPr/>
        </p:nvSpPr>
        <p:spPr>
          <a:xfrm>
            <a:off x="1331640" y="4365104"/>
            <a:ext cx="648072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400" dirty="0" err="1">
                <a:solidFill>
                  <a:srgbClr val="4D5053"/>
                </a:solidFill>
                <a:latin typeface="Verdana"/>
                <a:cs typeface="Verdana"/>
              </a:rPr>
              <a:t>www.schulberatung.bayern.de</a:t>
            </a:r>
            <a:endParaRPr lang="de-DE" sz="2400" dirty="0">
              <a:solidFill>
                <a:srgbClr val="4D5053"/>
              </a:solidFill>
              <a:latin typeface="Verdana"/>
              <a:cs typeface="Verdana"/>
            </a:endParaRPr>
          </a:p>
          <a:p>
            <a:pPr algn="ctr" eaLnBrk="1" hangingPunct="1"/>
            <a:r>
              <a:rPr lang="de-DE" sz="2400" dirty="0" err="1">
                <a:solidFill>
                  <a:srgbClr val="4D5053"/>
                </a:solidFill>
                <a:latin typeface="Helvetica" charset="0"/>
                <a:cs typeface="Helvetica" charset="0"/>
              </a:rPr>
              <a:t>www.km.bayern.de</a:t>
            </a:r>
            <a:endParaRPr lang="de-DE" sz="2400" dirty="0">
              <a:solidFill>
                <a:srgbClr val="4D5053"/>
              </a:solidFill>
              <a:latin typeface="Helvetica" charset="0"/>
              <a:cs typeface="Helvetica" charset="0"/>
            </a:endParaRPr>
          </a:p>
          <a:p>
            <a:pPr algn="ctr" eaLnBrk="1" hangingPunct="1"/>
            <a:r>
              <a:rPr lang="de-DE" sz="2400" dirty="0" err="1">
                <a:solidFill>
                  <a:srgbClr val="4D5053"/>
                </a:solidFill>
                <a:latin typeface="Helvetica" charset="0"/>
                <a:cs typeface="Helvetica" charset="0"/>
              </a:rPr>
              <a:t>www.realschule.bayern.de</a:t>
            </a:r>
            <a:endParaRPr lang="de-DE" sz="1800" dirty="0">
              <a:solidFill>
                <a:srgbClr val="4D5053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1" name="Picture 21" descr="BD0665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133600"/>
            <a:ext cx="18827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674675" y="5694095"/>
            <a:ext cx="579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sz="2800" b="1" dirty="0">
                <a:solidFill>
                  <a:srgbClr val="4D5053"/>
                </a:solidFill>
                <a:latin typeface="Verdana"/>
                <a:cs typeface="Verdana"/>
              </a:rPr>
              <a:t>Danke</a:t>
            </a:r>
            <a:r>
              <a:rPr lang="de-DE" sz="2800" b="1" dirty="0">
                <a:solidFill>
                  <a:srgbClr val="4D5053"/>
                </a:solidFill>
                <a:latin typeface="Helvetica" charset="0"/>
                <a:cs typeface="Helvetica" charset="0"/>
              </a:rPr>
              <a:t> für Ihre Aufmerksamkeit!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F9DE05-CF92-96C2-365F-4A5143893BFE}"/>
              </a:ext>
            </a:extLst>
          </p:cNvPr>
          <p:cNvSpPr txBox="1"/>
          <p:nvPr/>
        </p:nvSpPr>
        <p:spPr>
          <a:xfrm>
            <a:off x="0" y="6309519"/>
            <a:ext cx="9200356" cy="400110"/>
          </a:xfrm>
          <a:prstGeom prst="rect">
            <a:avLst/>
          </a:prstGeom>
          <a:noFill/>
        </p:spPr>
        <p:txBody>
          <a:bodyPr wrap="square" anchor="t" anchorCtr="1">
            <a:spAutoFit/>
          </a:bodyPr>
          <a:lstStyle/>
          <a:p>
            <a:pPr marL="9525" lvl="2" indent="0" algn="ctr">
              <a:buNone/>
            </a:pPr>
            <a:r>
              <a:rPr lang="de-DE" sz="2000" b="1" dirty="0">
                <a:solidFill>
                  <a:srgbClr val="4D5053"/>
                </a:solidFill>
              </a:rPr>
              <a:t>Alles Gute für den weiteren schulischen Weg Ihres Kindes!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6F3E2D-3A10-4217-3F83-6CBF865D5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00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8B027-D00A-8A05-2E30-E7F899CF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578" y="3007699"/>
            <a:ext cx="3688422" cy="842601"/>
          </a:xfrm>
        </p:spPr>
        <p:txBody>
          <a:bodyPr/>
          <a:lstStyle/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Stundentafel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(5. und 6. Jahrgangsstufe)</a:t>
            </a:r>
          </a:p>
        </p:txBody>
      </p:sp>
      <p:graphicFrame>
        <p:nvGraphicFramePr>
          <p:cNvPr id="8" name="Tabelle 5">
            <a:extLst>
              <a:ext uri="{FF2B5EF4-FFF2-40B4-BE49-F238E27FC236}">
                <a16:creationId xmlns:a16="http://schemas.microsoft.com/office/drawing/2014/main" id="{9F8481AB-D56D-D730-7CB8-A83BFEAF01B3}"/>
              </a:ext>
            </a:extLst>
          </p:cNvPr>
          <p:cNvGraphicFramePr>
            <a:graphicFrameLocks noGrp="1"/>
          </p:cNvGraphicFramePr>
          <p:nvPr/>
        </p:nvGraphicFramePr>
        <p:xfrm>
          <a:off x="446961" y="424129"/>
          <a:ext cx="4860000" cy="59470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39205183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475368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67312790"/>
                    </a:ext>
                  </a:extLst>
                </a:gridCol>
              </a:tblGrid>
              <a:tr h="369236">
                <a:tc>
                  <a:txBody>
                    <a:bodyPr/>
                    <a:lstStyle/>
                    <a:p>
                      <a:r>
                        <a:rPr lang="de-DE" sz="1800" dirty="0"/>
                        <a:t>Unterrichtsfach</a:t>
                      </a:r>
                    </a:p>
                  </a:txBody>
                  <a:tcPr>
                    <a:solidFill>
                      <a:srgbClr val="E488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Jgst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8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6.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Jgst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8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373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Religion/Ethik/Islam. Unt.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386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Deutsch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08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Englisch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02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Geschichte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16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Geographie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18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Mathematik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513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Biologie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33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Informationstechnologie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969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 (+2)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 (+2)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790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Musik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222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Werken (o. Kunst o. Textilarbeit)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027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b="0" i="1" dirty="0">
                          <a:solidFill>
                            <a:schemeClr val="tx1"/>
                          </a:solidFill>
                        </a:rPr>
                        <a:t>Projekt  (o. Ergänzungsunterricht)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79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Gesamtstundenzahl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</a:t>
                      </a:r>
                      <a:endParaRPr lang="de-DE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</a:t>
                      </a:r>
                      <a:endParaRPr lang="de-DE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3443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24B8904-69CB-8FBA-3052-D1212EAA8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92" y="53314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8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396C1C3-C476-8240-AECB-3B49F366F096}" type="slidenum">
              <a:rPr lang="de-DE" sz="1400">
                <a:latin typeface="Tahoma" charset="0"/>
              </a:rPr>
              <a:pPr eaLnBrk="1" hangingPunct="1"/>
              <a:t>4</a:t>
            </a:fld>
            <a:endParaRPr lang="de-DE" sz="1400">
              <a:latin typeface="Tahoma" charset="0"/>
            </a:endParaRPr>
          </a:p>
        </p:txBody>
      </p:sp>
      <p:sp>
        <p:nvSpPr>
          <p:cNvPr id="25607" name="Rectangle 27"/>
          <p:cNvSpPr>
            <a:spLocks noChangeArrowheads="1"/>
          </p:cNvSpPr>
          <p:nvPr/>
        </p:nvSpPr>
        <p:spPr bwMode="auto">
          <a:xfrm>
            <a:off x="250825" y="284163"/>
            <a:ext cx="344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Wahlpflichtfächergruppen</a:t>
            </a:r>
          </a:p>
        </p:txBody>
      </p:sp>
      <p:sp>
        <p:nvSpPr>
          <p:cNvPr id="25608" name="Line 2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609" name="Text Box 30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Bayerisches</a:t>
            </a:r>
          </a:p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Staatsministerium für</a:t>
            </a:r>
          </a:p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Unterricht und Kultus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659563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7F2F48-65CB-127C-6954-8616B8D33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15C41D-6BB9-C52A-31F6-6D5F2BE8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3" y="1412780"/>
            <a:ext cx="8829354" cy="4032441"/>
          </a:xfrm>
          <a:prstGeom prst="rect">
            <a:avLst/>
          </a:prstGeom>
          <a:effectLst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078FAEF-3534-7B4A-A6A8-DAA9B139BF4C}" type="slidenum">
              <a:rPr lang="de-DE" sz="1400">
                <a:latin typeface="Tahoma" charset="0"/>
              </a:rPr>
              <a:pPr eaLnBrk="1" hangingPunct="1"/>
              <a:t>5</a:t>
            </a:fld>
            <a:endParaRPr lang="de-DE" sz="1400">
              <a:latin typeface="Tahoma" charset="0"/>
            </a:endParaRPr>
          </a:p>
        </p:txBody>
      </p:sp>
      <p:sp>
        <p:nvSpPr>
          <p:cNvPr id="30726" name="Rectangle 23"/>
          <p:cNvSpPr>
            <a:spLocks noChangeArrowheads="1"/>
          </p:cNvSpPr>
          <p:nvPr/>
        </p:nvSpPr>
        <p:spPr bwMode="auto">
          <a:xfrm>
            <a:off x="250825" y="284163"/>
            <a:ext cx="33811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Abschluss und Anschluss</a:t>
            </a:r>
          </a:p>
        </p:txBody>
      </p:sp>
      <p:sp>
        <p:nvSpPr>
          <p:cNvPr id="30727" name="Line 2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729" name="Text Box 29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Bayerisches</a:t>
            </a:r>
          </a:p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Staatsministerium für</a:t>
            </a:r>
          </a:p>
          <a:p>
            <a:pPr algn="r">
              <a:defRPr/>
            </a:pPr>
            <a:r>
              <a:rPr lang="de-DE" sz="800" b="1">
                <a:solidFill>
                  <a:schemeClr val="bg1"/>
                </a:solidFill>
                <a:latin typeface="Verdana" charset="0"/>
                <a:cs typeface="+mn-cs"/>
              </a:rPr>
              <a:t>Unterricht und Kultus</a:t>
            </a:r>
          </a:p>
        </p:txBody>
      </p:sp>
      <p:sp>
        <p:nvSpPr>
          <p:cNvPr id="30730" name="Rectangle 31"/>
          <p:cNvSpPr>
            <a:spLocks noChangeArrowheads="1"/>
          </p:cNvSpPr>
          <p:nvPr/>
        </p:nvSpPr>
        <p:spPr bwMode="auto">
          <a:xfrm>
            <a:off x="250825" y="908050"/>
            <a:ext cx="3305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b="1" dirty="0">
                <a:solidFill>
                  <a:srgbClr val="000000"/>
                </a:solidFill>
                <a:cs typeface="+mn-cs"/>
              </a:rPr>
              <a:t>Der Realschulabschluss</a:t>
            </a:r>
          </a:p>
        </p:txBody>
      </p:sp>
      <p:sp>
        <p:nvSpPr>
          <p:cNvPr id="30731" name="Text Box 32"/>
          <p:cNvSpPr txBox="1">
            <a:spLocks noChangeArrowheads="1"/>
          </p:cNvSpPr>
          <p:nvPr/>
        </p:nvSpPr>
        <p:spPr bwMode="auto">
          <a:xfrm>
            <a:off x="250825" y="1268413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400" dirty="0">
                <a:solidFill>
                  <a:srgbClr val="000000"/>
                </a:solidFill>
                <a:latin typeface="Verdana" charset="0"/>
                <a:cs typeface="+mn-cs"/>
              </a:rPr>
              <a:t>Sprungbrett in die Weiterbildung</a:t>
            </a:r>
            <a:endParaRPr lang="de-DE" sz="1000" dirty="0">
              <a:solidFill>
                <a:srgbClr val="000000"/>
              </a:solidFill>
              <a:latin typeface="Verdana" charset="0"/>
              <a:cs typeface="+mn-cs"/>
            </a:endParaRPr>
          </a:p>
          <a:p>
            <a:pPr>
              <a:defRPr/>
            </a:pPr>
            <a:endParaRPr lang="de-DE" sz="1000" dirty="0">
              <a:solidFill>
                <a:srgbClr val="000000"/>
              </a:solidFill>
              <a:latin typeface="Verdana" charset="0"/>
              <a:cs typeface="+mn-cs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59563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7F9F26-2E11-B59C-2A3A-6467F1BB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2" b="93976" l="372" r="96532">
                        <a14:foregroundMark x1="3922" y1="11704" x2="3922" y2="21629"/>
                        <a14:foregroundMark x1="22089" y1="5737" x2="26796" y2="15433"/>
                        <a14:foregroundMark x1="26796" y1="15433" x2="59414" y2="20826"/>
                        <a14:foregroundMark x1="59414" y1="20826" x2="75888" y2="31211"/>
                        <a14:foregroundMark x1="75888" y1="31211" x2="82700" y2="30178"/>
                        <a14:foregroundMark x1="82700" y1="30178" x2="84847" y2="28629"/>
                        <a14:foregroundMark x1="372" y1="4705" x2="578" y2="16007"/>
                        <a14:foregroundMark x1="87944" y1="7057" x2="87944" y2="31268"/>
                        <a14:foregroundMark x1="93683" y1="15663" x2="93683" y2="32932"/>
                        <a14:foregroundMark x1="77704" y1="5393" x2="86912" y2="5737"/>
                        <a14:foregroundMark x1="86912" y1="5737" x2="93642" y2="5393"/>
                        <a14:foregroundMark x1="93642" y1="5393" x2="94385" y2="5393"/>
                        <a14:foregroundMark x1="95830" y1="19334" x2="95582" y2="32932"/>
                        <a14:foregroundMark x1="95582" y1="37923" x2="83154" y2="39874"/>
                        <a14:foregroundMark x1="96284" y1="3729" x2="96284" y2="8032"/>
                        <a14:foregroundMark x1="31874" y1="83649" x2="50413" y2="83993"/>
                        <a14:foregroundMark x1="50413" y1="83993" x2="60652" y2="82100"/>
                        <a14:foregroundMark x1="60652" y1="82100" x2="66928" y2="84682"/>
                        <a14:foregroundMark x1="35425" y1="77051" x2="56689" y2="78026"/>
                        <a14:foregroundMark x1="29727" y1="89329" x2="40875" y2="89558"/>
                        <a14:foregroundMark x1="40875" y1="89558" x2="57514" y2="87321"/>
                        <a14:foregroundMark x1="57514" y1="87321" x2="64079" y2="89329"/>
                        <a14:foregroundMark x1="64079" y1="89329" x2="68869" y2="81010"/>
                        <a14:foregroundMark x1="68869" y1="81010" x2="66474" y2="76707"/>
                        <a14:foregroundMark x1="63377" y1="93976" x2="69818" y2="89788"/>
                        <a14:foregroundMark x1="69818" y1="89788" x2="71718" y2="82674"/>
                        <a14:foregroundMark x1="77457" y1="48824" x2="85136" y2="49168"/>
                        <a14:foregroundMark x1="85136" y1="49168" x2="94426" y2="48996"/>
                        <a14:foregroundMark x1="94426" y1="48996" x2="96532" y2="273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371" y="1700808"/>
            <a:ext cx="7095257" cy="5104677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3A51F5E6-0CC8-B672-98F2-AC7E1A058D8F}"/>
              </a:ext>
            </a:extLst>
          </p:cNvPr>
          <p:cNvCxnSpPr>
            <a:cxnSpLocks/>
          </p:cNvCxnSpPr>
          <p:nvPr/>
        </p:nvCxnSpPr>
        <p:spPr>
          <a:xfrm flipH="1" flipV="1">
            <a:off x="2267744" y="4530200"/>
            <a:ext cx="1080000" cy="72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A0EF33C-8501-745B-5B87-A99C4547CA2F}"/>
              </a:ext>
            </a:extLst>
          </p:cNvPr>
          <p:cNvCxnSpPr>
            <a:cxnSpLocks/>
          </p:cNvCxnSpPr>
          <p:nvPr/>
        </p:nvCxnSpPr>
        <p:spPr>
          <a:xfrm flipV="1">
            <a:off x="5738313" y="4546075"/>
            <a:ext cx="1080000" cy="72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C995902-016B-6057-681B-5ACCC7D9CC72}"/>
              </a:ext>
            </a:extLst>
          </p:cNvPr>
          <p:cNvCxnSpPr>
            <a:cxnSpLocks/>
          </p:cNvCxnSpPr>
          <p:nvPr/>
        </p:nvCxnSpPr>
        <p:spPr>
          <a:xfrm flipV="1">
            <a:off x="4572000" y="4365224"/>
            <a:ext cx="0" cy="108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9A2C7573-9B8C-9265-BB95-CF7478A92381}"/>
              </a:ext>
            </a:extLst>
          </p:cNvPr>
          <p:cNvSpPr txBox="1"/>
          <p:nvPr/>
        </p:nvSpPr>
        <p:spPr>
          <a:xfrm>
            <a:off x="3347744" y="5715000"/>
            <a:ext cx="2390569" cy="523220"/>
          </a:xfrm>
          <a:prstGeom prst="rect">
            <a:avLst/>
          </a:prstGeom>
          <a:gradFill>
            <a:gsLst>
              <a:gs pos="0">
                <a:srgbClr val="F5A431"/>
              </a:gs>
              <a:gs pos="59000">
                <a:srgbClr val="F8B635"/>
              </a:gs>
              <a:gs pos="83000">
                <a:srgbClr val="F9BB3A">
                  <a:lumMod val="98000"/>
                </a:srgbClr>
              </a:gs>
              <a:gs pos="100000">
                <a:srgbClr val="F8B635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Mittlerer Schulabschluss der Realschule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B91C2F-482C-1236-41CA-6D901FF08899}"/>
              </a:ext>
            </a:extLst>
          </p:cNvPr>
          <p:cNvSpPr txBox="1"/>
          <p:nvPr/>
        </p:nvSpPr>
        <p:spPr>
          <a:xfrm>
            <a:off x="1115616" y="1725613"/>
            <a:ext cx="1548000" cy="523220"/>
          </a:xfrm>
          <a:prstGeom prst="rect">
            <a:avLst/>
          </a:prstGeom>
          <a:solidFill>
            <a:srgbClr val="4574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Fachoberschule</a:t>
            </a:r>
            <a:r>
              <a:rPr lang="de-DE" sz="1400" b="1" dirty="0">
                <a:solidFill>
                  <a:schemeClr val="bg1"/>
                </a:solidFill>
              </a:rPr>
              <a:t> (FOS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4BD760C-5FAE-C075-B810-49BE206DE7DA}"/>
              </a:ext>
            </a:extLst>
          </p:cNvPr>
          <p:cNvSpPr txBox="1"/>
          <p:nvPr/>
        </p:nvSpPr>
        <p:spPr>
          <a:xfrm>
            <a:off x="2880000" y="1772864"/>
            <a:ext cx="1692000" cy="523220"/>
          </a:xfrm>
          <a:prstGeom prst="rect">
            <a:avLst/>
          </a:prstGeom>
          <a:solidFill>
            <a:srgbClr val="4574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Berufsoberschule</a:t>
            </a:r>
            <a:r>
              <a:rPr lang="de-DE" sz="1400" b="1" dirty="0">
                <a:solidFill>
                  <a:schemeClr val="bg1"/>
                </a:solidFill>
              </a:rPr>
              <a:t> (BOS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92CEAE-310C-EAE0-5708-A5F980C51FC7}"/>
              </a:ext>
            </a:extLst>
          </p:cNvPr>
          <p:cNvSpPr txBox="1"/>
          <p:nvPr/>
        </p:nvSpPr>
        <p:spPr>
          <a:xfrm>
            <a:off x="4640908" y="1772864"/>
            <a:ext cx="1692000" cy="492443"/>
          </a:xfrm>
          <a:prstGeom prst="rect">
            <a:avLst/>
          </a:prstGeom>
          <a:solidFill>
            <a:srgbClr val="4D8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Fachschule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200" b="1" dirty="0">
                <a:solidFill>
                  <a:schemeClr val="bg1"/>
                </a:solidFill>
              </a:rPr>
              <a:t>Fachakademie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8F2A3D-099B-0DE4-5D11-D99A95D85928}"/>
              </a:ext>
            </a:extLst>
          </p:cNvPr>
          <p:cNvSpPr txBox="1"/>
          <p:nvPr/>
        </p:nvSpPr>
        <p:spPr>
          <a:xfrm>
            <a:off x="6380268" y="1855857"/>
            <a:ext cx="1692000" cy="276999"/>
          </a:xfrm>
          <a:prstGeom prst="rect">
            <a:avLst/>
          </a:prstGeom>
          <a:solidFill>
            <a:srgbClr val="62B1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Gymnasium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82B565-2943-BAC9-304B-2451F146FE2E}"/>
              </a:ext>
            </a:extLst>
          </p:cNvPr>
          <p:cNvSpPr txBox="1"/>
          <p:nvPr/>
        </p:nvSpPr>
        <p:spPr>
          <a:xfrm>
            <a:off x="2267744" y="165477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1D82B1-FF1F-6E55-A49C-0737CB7A3A7D}"/>
              </a:ext>
            </a:extLst>
          </p:cNvPr>
          <p:cNvSpPr txBox="1"/>
          <p:nvPr/>
        </p:nvSpPr>
        <p:spPr>
          <a:xfrm>
            <a:off x="1079800" y="2354104"/>
            <a:ext cx="1692000" cy="1754326"/>
          </a:xfrm>
          <a:prstGeom prst="rect">
            <a:avLst/>
          </a:prstGeom>
          <a:solidFill>
            <a:srgbClr val="4574A3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13</a:t>
            </a:r>
            <a:r>
              <a:rPr lang="de-DE" sz="1200" dirty="0">
                <a:solidFill>
                  <a:schemeClr val="bg1"/>
                </a:solidFill>
              </a:rPr>
              <a:t> Allgemeine / Fachgebundene Hochschulreife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b="1" dirty="0">
                <a:solidFill>
                  <a:schemeClr val="bg1"/>
                </a:solidFill>
              </a:rPr>
              <a:t>12</a:t>
            </a:r>
            <a:r>
              <a:rPr lang="de-DE" sz="1200" dirty="0">
                <a:solidFill>
                  <a:schemeClr val="bg1"/>
                </a:solidFill>
              </a:rPr>
              <a:t> Allgemeine Fachhochschulreife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b="1" dirty="0">
                <a:solidFill>
                  <a:schemeClr val="bg1"/>
                </a:solidFill>
              </a:rPr>
              <a:t>11</a:t>
            </a:r>
          </a:p>
          <a:p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043B0B-CEF2-E757-66F2-15BCAD67DD4D}"/>
              </a:ext>
            </a:extLst>
          </p:cNvPr>
          <p:cNvSpPr txBox="1"/>
          <p:nvPr/>
        </p:nvSpPr>
        <p:spPr>
          <a:xfrm>
            <a:off x="2860313" y="2352921"/>
            <a:ext cx="1692000" cy="1384995"/>
          </a:xfrm>
          <a:prstGeom prst="rect">
            <a:avLst/>
          </a:prstGeom>
          <a:solidFill>
            <a:srgbClr val="4574A3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13</a:t>
            </a:r>
            <a:r>
              <a:rPr lang="de-DE" sz="1200" dirty="0">
                <a:solidFill>
                  <a:schemeClr val="bg1"/>
                </a:solidFill>
              </a:rPr>
              <a:t> Allgemeine / Fachgebundene Hochschulreife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b="1" dirty="0">
                <a:solidFill>
                  <a:schemeClr val="bg1"/>
                </a:solidFill>
              </a:rPr>
              <a:t>12</a:t>
            </a:r>
            <a:r>
              <a:rPr lang="de-DE" sz="1200" dirty="0">
                <a:solidFill>
                  <a:schemeClr val="bg1"/>
                </a:solidFill>
              </a:rPr>
              <a:t> Allgemeine Fachhochschulreife</a:t>
            </a:r>
          </a:p>
          <a:p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5DC5F61-0C73-C92E-D98D-76DC6027C1E5}"/>
              </a:ext>
            </a:extLst>
          </p:cNvPr>
          <p:cNvSpPr txBox="1"/>
          <p:nvPr/>
        </p:nvSpPr>
        <p:spPr>
          <a:xfrm>
            <a:off x="4640908" y="2347398"/>
            <a:ext cx="1692000" cy="830997"/>
          </a:xfrm>
          <a:prstGeom prst="rect">
            <a:avLst/>
          </a:prstGeom>
          <a:solidFill>
            <a:srgbClr val="4D84BD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z.B. Meister / Bilanzbuchhalter / Techniker</a:t>
            </a:r>
          </a:p>
          <a:p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58DD31-ED48-CEF9-C613-78704AE9C508}"/>
              </a:ext>
            </a:extLst>
          </p:cNvPr>
          <p:cNvSpPr txBox="1"/>
          <p:nvPr/>
        </p:nvSpPr>
        <p:spPr>
          <a:xfrm>
            <a:off x="3732056" y="3946264"/>
            <a:ext cx="1692000" cy="276999"/>
          </a:xfrm>
          <a:prstGeom prst="rect">
            <a:avLst/>
          </a:prstGeom>
          <a:solidFill>
            <a:srgbClr val="4D84BD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Berufsausbildung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70BC85-B488-384F-2A4D-079D684FF4B2}"/>
              </a:ext>
            </a:extLst>
          </p:cNvPr>
          <p:cNvSpPr txBox="1"/>
          <p:nvPr/>
        </p:nvSpPr>
        <p:spPr>
          <a:xfrm>
            <a:off x="6388255" y="2338612"/>
            <a:ext cx="1692000" cy="1569660"/>
          </a:xfrm>
          <a:prstGeom prst="rect">
            <a:avLst/>
          </a:prstGeom>
          <a:solidFill>
            <a:srgbClr val="63B1FB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13</a:t>
            </a:r>
            <a:r>
              <a:rPr lang="de-DE" sz="1200" dirty="0">
                <a:solidFill>
                  <a:schemeClr val="bg1"/>
                </a:solidFill>
              </a:rPr>
              <a:t> Allgemeine Hochschulreife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b="1" dirty="0">
                <a:solidFill>
                  <a:schemeClr val="bg1"/>
                </a:solidFill>
              </a:rPr>
              <a:t>12</a:t>
            </a:r>
            <a:endParaRPr lang="de-DE" sz="1200" dirty="0">
              <a:solidFill>
                <a:schemeClr val="bg1"/>
              </a:solidFill>
            </a:endParaRP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b="1" dirty="0">
                <a:solidFill>
                  <a:schemeClr val="bg1"/>
                </a:solidFill>
              </a:rPr>
              <a:t>11 </a:t>
            </a:r>
            <a:r>
              <a:rPr lang="de-DE" sz="1200" dirty="0">
                <a:solidFill>
                  <a:schemeClr val="bg1"/>
                </a:solidFill>
              </a:rPr>
              <a:t>Einführungsklasse</a:t>
            </a:r>
          </a:p>
          <a:p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215A09-8F41-3A41-BB56-D5CE1436FE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2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251520" y="332656"/>
            <a:ext cx="3597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Eignung für die Realschule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sp>
        <p:nvSpPr>
          <p:cNvPr id="29729" name="Textfeld 4"/>
          <p:cNvSpPr txBox="1">
            <a:spLocks noChangeArrowheads="1"/>
          </p:cNvSpPr>
          <p:nvPr/>
        </p:nvSpPr>
        <p:spPr bwMode="auto">
          <a:xfrm>
            <a:off x="679450" y="908050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30" name="Textfeld 5"/>
          <p:cNvSpPr txBox="1">
            <a:spLocks noChangeArrowheads="1"/>
          </p:cNvSpPr>
          <p:nvPr/>
        </p:nvSpPr>
        <p:spPr bwMode="auto">
          <a:xfrm>
            <a:off x="252413" y="2671763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8D319ED-01D7-753F-5AB9-1E099A4E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7" b="95595" l="189" r="97139">
                        <a14:foregroundMark x1="36074" y1="5664" x2="41748" y2="6053"/>
                        <a14:foregroundMark x1="41748" y1="6053" x2="56146" y2="1079"/>
                        <a14:foregroundMark x1="56146" y1="1079" x2="61647" y2="2607"/>
                        <a14:foregroundMark x1="61647" y1="2607" x2="63361" y2="6773"/>
                        <a14:foregroundMark x1="2483" y1="71921" x2="29268" y2="82499"/>
                        <a14:foregroundMark x1="29268" y1="82499" x2="35492" y2="93048"/>
                        <a14:foregroundMark x1="62795" y1="71202" x2="90836" y2="95595"/>
                        <a14:foregroundMark x1="90836" y1="95595" x2="90836" y2="95595"/>
                        <a14:foregroundMark x1="3427" y1="74108" x2="3238" y2="85046"/>
                        <a14:foregroundMark x1="3238" y1="85046" x2="3238" y2="85046"/>
                        <a14:foregroundMark x1="94090" y1="72310" x2="94090" y2="91220"/>
                        <a14:foregroundMark x1="189" y1="82499" x2="1336" y2="90141"/>
                        <a14:foregroundMark x1="96951" y1="71561" x2="97139" y2="94876"/>
                        <a14:foregroundMark x1="22902" y1="56278" x2="29393" y2="45730"/>
                        <a14:foregroundMark x1="67935" y1="44261" x2="73860" y2="53731"/>
                        <a14:foregroundMark x1="44844" y1="83218" x2="50456" y2="83938"/>
                        <a14:foregroundMark x1="50456" y1="83938" x2="54008" y2="83578"/>
                        <a14:foregroundMark x1="48287" y1="82859" x2="53820" y2="82859"/>
                        <a14:foregroundMark x1="45615" y1="50105" x2="46951" y2="50464"/>
                        <a14:foregroundMark x1="44279" y1="59934" x2="48853" y2="61013"/>
                        <a14:foregroundMark x1="45803" y1="49715" x2="47705" y2="50105"/>
                        <a14:foregroundMark x1="56114" y1="45370" x2="55533" y2="55559"/>
                        <a14:foregroundMark x1="55533" y1="55559" x2="55533" y2="55559"/>
                        <a14:foregroundMark x1="52861" y1="56278" x2="57450" y2="53371"/>
                        <a14:foregroundMark x1="55156" y1="56638" x2="57639" y2="53731"/>
                        <a14:foregroundMark x1="57639" y1="53012" x2="58205" y2="58466"/>
                        <a14:backgroundMark x1="9164" y1="8960" x2="9164" y2="14414"/>
                        <a14:backgroundMark x1="20229" y1="10039" x2="16410" y2="35151"/>
                        <a14:backgroundMark x1="16410" y1="35151" x2="16410" y2="35151"/>
                        <a14:backgroundMark x1="8016" y1="9320" x2="8016" y2="13335"/>
                      </a14:backgroundRemoval>
                    </a14:imgEffect>
                  </a14:imgLayer>
                </a14:imgProps>
              </a:ext>
            </a:extLst>
          </a:blip>
          <a:srcRect l="822" t="921" r="-1"/>
          <a:stretch/>
        </p:blipFill>
        <p:spPr>
          <a:xfrm>
            <a:off x="323528" y="1556796"/>
            <a:ext cx="8684712" cy="460850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3363B1-803B-9997-6EC9-F0B7C183C897}"/>
              </a:ext>
            </a:extLst>
          </p:cNvPr>
          <p:cNvSpPr txBox="1"/>
          <p:nvPr/>
        </p:nvSpPr>
        <p:spPr>
          <a:xfrm>
            <a:off x="2987824" y="1632282"/>
            <a:ext cx="3240360" cy="1292662"/>
          </a:xfrm>
          <a:prstGeom prst="rect">
            <a:avLst/>
          </a:prstGeom>
          <a:solidFill>
            <a:srgbClr val="F59F41"/>
          </a:solidFill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chemeClr val="tx1"/>
                </a:solidFill>
              </a:rPr>
              <a:t>Kompetenzen der Schüler/innen</a:t>
            </a:r>
          </a:p>
          <a:p>
            <a:endParaRPr lang="de-DE" sz="13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logisches Denkvermögen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Textverständnis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Sicherheit in den </a:t>
            </a:r>
            <a:br>
              <a:rPr lang="de-DE" sz="1300" dirty="0">
                <a:solidFill>
                  <a:schemeClr val="tx1"/>
                </a:solidFill>
              </a:rPr>
            </a:br>
            <a:r>
              <a:rPr lang="de-DE" sz="1300" dirty="0">
                <a:solidFill>
                  <a:schemeClr val="tx1"/>
                </a:solidFill>
              </a:rPr>
              <a:t>Grundrechenarten</a:t>
            </a:r>
          </a:p>
        </p:txBody>
      </p:sp>
      <p:sp>
        <p:nvSpPr>
          <p:cNvPr id="5" name="Pfeil nach links und rechts 4">
            <a:extLst>
              <a:ext uri="{FF2B5EF4-FFF2-40B4-BE49-F238E27FC236}">
                <a16:creationId xmlns:a16="http://schemas.microsoft.com/office/drawing/2014/main" id="{1F152C3C-4520-5086-4F6B-96F095EEFA24}"/>
              </a:ext>
            </a:extLst>
          </p:cNvPr>
          <p:cNvSpPr/>
          <p:nvPr/>
        </p:nvSpPr>
        <p:spPr>
          <a:xfrm rot="18732245">
            <a:off x="1916330" y="3556771"/>
            <a:ext cx="1224136" cy="565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und rechts 5">
            <a:extLst>
              <a:ext uri="{FF2B5EF4-FFF2-40B4-BE49-F238E27FC236}">
                <a16:creationId xmlns:a16="http://schemas.microsoft.com/office/drawing/2014/main" id="{FA65D7F9-3E88-FBB3-97A0-75F55846F177}"/>
              </a:ext>
            </a:extLst>
          </p:cNvPr>
          <p:cNvSpPr/>
          <p:nvPr/>
        </p:nvSpPr>
        <p:spPr>
          <a:xfrm rot="2426950">
            <a:off x="5905353" y="3556771"/>
            <a:ext cx="1224136" cy="565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links und rechts 6">
            <a:extLst>
              <a:ext uri="{FF2B5EF4-FFF2-40B4-BE49-F238E27FC236}">
                <a16:creationId xmlns:a16="http://schemas.microsoft.com/office/drawing/2014/main" id="{DC68098B-1DA0-BE54-DD3B-D274CF9A8905}"/>
              </a:ext>
            </a:extLst>
          </p:cNvPr>
          <p:cNvSpPr/>
          <p:nvPr/>
        </p:nvSpPr>
        <p:spPr>
          <a:xfrm>
            <a:off x="3887924" y="5061211"/>
            <a:ext cx="1224136" cy="565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E79429-792B-E69F-FAE1-5B1D9884E4AA}"/>
              </a:ext>
            </a:extLst>
          </p:cNvPr>
          <p:cNvSpPr txBox="1"/>
          <p:nvPr/>
        </p:nvSpPr>
        <p:spPr>
          <a:xfrm>
            <a:off x="323528" y="4728626"/>
            <a:ext cx="3240360" cy="1292662"/>
          </a:xfrm>
          <a:prstGeom prst="rect">
            <a:avLst/>
          </a:prstGeom>
          <a:solidFill>
            <a:srgbClr val="F59F41"/>
          </a:solidFill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chemeClr val="tx1"/>
                </a:solidFill>
              </a:rPr>
              <a:t>Schülerpersönlichkeit</a:t>
            </a:r>
          </a:p>
          <a:p>
            <a:endParaRPr lang="de-DE" sz="13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Motivation und Ausdauer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Interesse an </a:t>
            </a:r>
            <a:r>
              <a:rPr lang="de-DE" sz="1300" b="1" dirty="0">
                <a:solidFill>
                  <a:schemeClr val="tx1"/>
                </a:solidFill>
              </a:rPr>
              <a:t>theoretischen</a:t>
            </a:r>
            <a:r>
              <a:rPr lang="de-DE" sz="1300" dirty="0">
                <a:solidFill>
                  <a:schemeClr val="tx1"/>
                </a:solidFill>
              </a:rPr>
              <a:t> Fragen und </a:t>
            </a:r>
            <a:r>
              <a:rPr lang="de-DE" sz="1300" b="1" dirty="0">
                <a:solidFill>
                  <a:schemeClr val="tx1"/>
                </a:solidFill>
              </a:rPr>
              <a:t>praktische</a:t>
            </a:r>
            <a:r>
              <a:rPr lang="de-DE" sz="1300" dirty="0">
                <a:solidFill>
                  <a:schemeClr val="tx1"/>
                </a:solidFill>
              </a:rPr>
              <a:t> Fähigkeiten und Neigungen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6CF83E-8B61-2313-2B59-F86CB782D8F4}"/>
              </a:ext>
            </a:extLst>
          </p:cNvPr>
          <p:cNvSpPr txBox="1"/>
          <p:nvPr/>
        </p:nvSpPr>
        <p:spPr>
          <a:xfrm>
            <a:off x="5652120" y="4754298"/>
            <a:ext cx="3168352" cy="1092607"/>
          </a:xfrm>
          <a:prstGeom prst="rect">
            <a:avLst/>
          </a:prstGeom>
          <a:solidFill>
            <a:srgbClr val="F59F41"/>
          </a:solidFill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chemeClr val="tx1"/>
                </a:solidFill>
              </a:rPr>
              <a:t>Anforderungen der Realschule</a:t>
            </a:r>
          </a:p>
          <a:p>
            <a:endParaRPr lang="de-DE" sz="13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Fachlehrerprinzip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selbstständiges Arbeiten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tx1"/>
                </a:solidFill>
              </a:rPr>
              <a:t>Entwickeln eigener Lösungen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1905C7-DDE9-3E98-7355-9B058DB401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77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5B2D4B0-7E1B-EB4D-AAFE-516CE0E22D5B}" type="slidenum">
              <a:rPr lang="de-DE" sz="1400">
                <a:latin typeface="Tahoma" charset="0"/>
              </a:rPr>
              <a:pPr eaLnBrk="1" hangingPunct="1"/>
              <a:t>7</a:t>
            </a:fld>
            <a:endParaRPr lang="de-DE" sz="1400">
              <a:latin typeface="Tahoma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50825" y="284163"/>
            <a:ext cx="39703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Aschaffenburg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16024" y="1834366"/>
            <a:ext cx="889248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Mädchenrealschule der Maria-Ward-Stiftung</a:t>
            </a:r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Brentanoplatz 8			I	math.-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naturwiss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.-techn. Bereich (bei Bedarf)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63739 Aschaffenburg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</a:t>
            </a:r>
            <a:r>
              <a:rPr lang="de-DE" sz="1400" b="1" i="1" dirty="0">
                <a:solidFill>
                  <a:srgbClr val="000000"/>
                </a:solidFill>
                <a:cs typeface="Verdana" charset="0"/>
              </a:rPr>
              <a:t>			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III a	fremdsprachlicher Bereich</a:t>
            </a:r>
            <a:endParaRPr lang="de-DE" sz="1400" i="1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i="1" dirty="0">
                <a:solidFill>
                  <a:srgbClr val="000000"/>
                </a:solidFill>
                <a:cs typeface="Verdana" charset="0"/>
              </a:rPr>
              <a:t>				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III b	hauswirtschaftlicher Bereich</a:t>
            </a:r>
          </a:p>
          <a:p>
            <a:pPr eaLnBrk="1" hangingPunct="1"/>
            <a:endParaRPr lang="de-DE" sz="1400" i="1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Ruth-</a:t>
            </a:r>
            <a:r>
              <a:rPr lang="de-DE" sz="1400" b="1" dirty="0" err="1">
                <a:solidFill>
                  <a:srgbClr val="000000"/>
                </a:solidFill>
                <a:cs typeface="Verdana" charset="0"/>
              </a:rPr>
              <a:t>Weiss</a:t>
            </a:r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-Realschule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</a:t>
            </a:r>
            <a:br>
              <a:rPr lang="de-DE" sz="1400" dirty="0">
                <a:solidFill>
                  <a:srgbClr val="000000"/>
                </a:solidFill>
                <a:cs typeface="Verdana" charset="0"/>
              </a:rPr>
            </a:br>
            <a:r>
              <a:rPr lang="de-DE" sz="1400" dirty="0">
                <a:solidFill>
                  <a:srgbClr val="000000"/>
                </a:solidFill>
                <a:cs typeface="Verdana" charset="0"/>
              </a:rPr>
              <a:t>Darmstädter Str. 2 			I	math.-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naturwiss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.-techn.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63743 Aschaffenburg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III a	fremdsprachlicher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III b	sozialer Bereich 							III b	musisch-gestalt. Bereich (Werken)</a:t>
            </a:r>
          </a:p>
          <a:p>
            <a:pPr eaLnBrk="1" hangingPunct="1"/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Private Schulen Krauß</a:t>
            </a:r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Erlenmeyerstr.  3-5	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63741 Aschaffenburg	</a:t>
            </a:r>
            <a:r>
              <a:rPr lang="de-DE" sz="1400" b="1" i="1" dirty="0">
                <a:solidFill>
                  <a:srgbClr val="000000"/>
                </a:solidFill>
                <a:cs typeface="Verdana" charset="0"/>
              </a:rPr>
              <a:t>	</a:t>
            </a:r>
            <a:r>
              <a:rPr lang="de-DE" sz="1400" i="1" dirty="0">
                <a:solidFill>
                  <a:srgbClr val="000000"/>
                </a:solidFill>
                <a:cs typeface="Verdana" charset="0"/>
              </a:rPr>
              <a:t>	</a:t>
            </a:r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endParaRPr lang="de-DE" sz="1400" dirty="0">
              <a:cs typeface="Verdana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FC0877-0744-335C-27A3-5BAF7D0D4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87AF73D-7B36-F846-B94D-19E55E6971C8}" type="slidenum">
              <a:rPr lang="de-DE" sz="1400">
                <a:latin typeface="Tahoma" charset="0"/>
              </a:rPr>
              <a:pPr eaLnBrk="1" hangingPunct="1"/>
              <a:t>8</a:t>
            </a:fld>
            <a:endParaRPr lang="de-DE" sz="1400">
              <a:latin typeface="Tahoma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50825" y="284163"/>
            <a:ext cx="5384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im Landkreis Aschaffenburg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676" name="Textfeld 1"/>
          <p:cNvSpPr txBox="1">
            <a:spLocks noChangeArrowheads="1"/>
          </p:cNvSpPr>
          <p:nvPr/>
        </p:nvSpPr>
        <p:spPr bwMode="auto">
          <a:xfrm>
            <a:off x="251520" y="1556792"/>
            <a:ext cx="79914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Edith-Stein-Realschule Alzenau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 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Nikolaus-Fey-Str. 2a			I	math.-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naturwiss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.-techn.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63755 Alzenau	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</a:t>
            </a:r>
            <a:r>
              <a:rPr lang="de-DE" sz="1400" b="1" i="1" dirty="0">
                <a:solidFill>
                  <a:srgbClr val="000000"/>
                </a:solidFill>
                <a:cs typeface="Verdana" charset="0"/>
              </a:rPr>
              <a:t>			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III a	fremdsprachlicher Bereich</a:t>
            </a:r>
            <a:endParaRPr lang="de-DE" sz="1400" i="1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i="1" dirty="0">
                <a:solidFill>
                  <a:srgbClr val="000000"/>
                </a:solidFill>
                <a:cs typeface="Verdana" charset="0"/>
              </a:rPr>
              <a:t>				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III b	sozialer Bereich</a:t>
            </a:r>
          </a:p>
          <a:p>
            <a:pPr eaLnBrk="1" hangingPunct="1"/>
            <a:endParaRPr lang="de-DE" sz="1400" i="1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Staatl. Realschule </a:t>
            </a:r>
            <a:r>
              <a:rPr lang="de-DE" sz="1400" b="1" dirty="0" err="1">
                <a:solidFill>
                  <a:srgbClr val="000000"/>
                </a:solidFill>
                <a:cs typeface="Verdana" charset="0"/>
              </a:rPr>
              <a:t>Bessenbach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</a:t>
            </a:r>
            <a:br>
              <a:rPr lang="de-DE" sz="1400" dirty="0">
                <a:solidFill>
                  <a:srgbClr val="000000"/>
                </a:solidFill>
                <a:cs typeface="Verdana" charset="0"/>
              </a:rPr>
            </a:br>
            <a:r>
              <a:rPr lang="de-DE" sz="1400" dirty="0">
                <a:solidFill>
                  <a:srgbClr val="000000"/>
                </a:solidFill>
                <a:cs typeface="Verdana" charset="0"/>
              </a:rPr>
              <a:t>Ludwig-Straub-Straße 11		I	math.-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naturwiss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.-techn.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63856 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Bessenbach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III a	fremdsprachlicher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III b	musisch-gestalt. Bereich (Werken)</a:t>
            </a:r>
          </a:p>
          <a:p>
            <a:pPr eaLnBrk="1" hangingPunct="1"/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Staatl. Realschule Großostheim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	I	math.-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naturwiss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.-techn.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Zur 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Welzbachhalle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 1	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63762 Großostheim			III a 	fremdsprachlicher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III b	musisch-gestalt. Bereich (Kunst)</a:t>
            </a:r>
          </a:p>
          <a:p>
            <a:pPr eaLnBrk="1" hangingPunct="1"/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de-DE" sz="1400" b="1" dirty="0">
                <a:solidFill>
                  <a:srgbClr val="000000"/>
                </a:solidFill>
                <a:cs typeface="Verdana" charset="0"/>
              </a:rPr>
              <a:t>Staatl. Realschule Hösbach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		I	math.-</a:t>
            </a:r>
            <a:r>
              <a:rPr lang="de-DE" sz="1400" dirty="0" err="1">
                <a:solidFill>
                  <a:srgbClr val="000000"/>
                </a:solidFill>
                <a:cs typeface="Verdana" charset="0"/>
              </a:rPr>
              <a:t>naturwiss</a:t>
            </a:r>
            <a:r>
              <a:rPr lang="de-DE" sz="1400" dirty="0">
                <a:solidFill>
                  <a:srgbClr val="000000"/>
                </a:solidFill>
                <a:cs typeface="Verdana" charset="0"/>
              </a:rPr>
              <a:t>.-techn.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An der Maas 2			II	wirtschaftlicher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63768 Hösbach			III a 	fremdsprachlicher Bereich</a:t>
            </a:r>
          </a:p>
          <a:p>
            <a:pPr eaLnBrk="1" hangingPunct="1"/>
            <a:r>
              <a:rPr lang="de-DE" sz="1400" dirty="0">
                <a:solidFill>
                  <a:srgbClr val="000000"/>
                </a:solidFill>
                <a:cs typeface="Verdana" charset="0"/>
              </a:rPr>
              <a:t>				III b	musisch-gestalt. Bereich (Werken)</a:t>
            </a:r>
          </a:p>
          <a:p>
            <a:pPr eaLnBrk="1" hangingPunct="1"/>
            <a:endParaRPr lang="de-DE" sz="14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endParaRPr lang="de-DE" sz="1400" dirty="0">
              <a:cs typeface="Verdana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20ECAF-38B2-3ED5-A341-85FEAFC31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D956D41-33C0-D845-8899-A1535861EB02}" type="slidenum">
              <a:rPr lang="de-DE" sz="1400">
                <a:latin typeface="Tahoma" charset="0"/>
              </a:rPr>
              <a:pPr eaLnBrk="1" hangingPunct="1"/>
              <a:t>9</a:t>
            </a:fld>
            <a:endParaRPr lang="de-DE" sz="1400">
              <a:latin typeface="Tahoma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475507" y="1052736"/>
            <a:ext cx="6192986" cy="5760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de-DE" sz="2400" b="1" dirty="0">
                <a:solidFill>
                  <a:srgbClr val="4D5053"/>
                </a:solidFill>
                <a:latin typeface="Verdana"/>
                <a:cs typeface="Verdana"/>
              </a:rPr>
              <a:t>Wie kommt man zu uns?</a:t>
            </a:r>
          </a:p>
          <a:p>
            <a:pPr algn="ctr" eaLnBrk="1" hangingPunct="1"/>
            <a:endParaRPr lang="de-DE" sz="2400" dirty="0">
              <a:solidFill>
                <a:srgbClr val="4D5053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5" y="260350"/>
            <a:ext cx="3025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C3E41"/>
                </a:solidFill>
                <a:cs typeface="+mn-cs"/>
              </a:rPr>
              <a:t>Realschulen in Bayern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56388" y="260350"/>
            <a:ext cx="1438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Bayerisches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Staatsministerium für</a:t>
            </a:r>
          </a:p>
          <a:p>
            <a:pPr algn="r" eaLnBrk="1" hangingPunct="1">
              <a:defRPr/>
            </a:pPr>
            <a:r>
              <a:rPr lang="de-DE" sz="800" b="1" dirty="0">
                <a:solidFill>
                  <a:srgbClr val="40458C"/>
                </a:solidFill>
                <a:cs typeface="+mn-cs"/>
              </a:rPr>
              <a:t>Unterricht und Kultus</a:t>
            </a:r>
          </a:p>
        </p:txBody>
      </p:sp>
      <p:pic>
        <p:nvPicPr>
          <p:cNvPr id="11" name="Picture 16" descr="BD07236_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989138"/>
            <a:ext cx="300355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BA24EA5-26CF-3F34-76DB-96DE1534B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5" y="27803"/>
            <a:ext cx="2667365" cy="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1832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phitrite">
  <a:themeElements>
    <a:clrScheme name="Amphitrit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Amphitrit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mphitrit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phitrit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2.xml><?xml version="1.0" encoding="utf-8"?>
<a:themeOverride xmlns:a="http://schemas.openxmlformats.org/drawingml/2006/main">
  <a:clrScheme name="Amphitrit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3.xml><?xml version="1.0" encoding="utf-8"?>
<a:themeOverride xmlns:a="http://schemas.openxmlformats.org/drawingml/2006/main">
  <a:clrScheme name="Amphitrit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Amphitrite.thmx</Template>
  <TotalTime>0</TotalTime>
  <Words>1297</Words>
  <Application>Microsoft Office PowerPoint</Application>
  <PresentationFormat>Bildschirmpräsentation (4:3)</PresentationFormat>
  <Paragraphs>344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Book Antiqua</vt:lpstr>
      <vt:lpstr>Helvetica</vt:lpstr>
      <vt:lpstr>Systemschrift Normal</vt:lpstr>
      <vt:lpstr>Tahoma</vt:lpstr>
      <vt:lpstr>Times New Roman</vt:lpstr>
      <vt:lpstr>Verdana</vt:lpstr>
      <vt:lpstr>Wingdings</vt:lpstr>
      <vt:lpstr>Wingdings 2</vt:lpstr>
      <vt:lpstr>Amphitrite</vt:lpstr>
      <vt:lpstr>CorelDRAW</vt:lpstr>
      <vt:lpstr>Die Realschule  in Bayern </vt:lpstr>
      <vt:lpstr>PowerPoint-Präsentation</vt:lpstr>
      <vt:lpstr>Stundentafel  (5. und 6. Jahrgangsstufe)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SLOEPF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ÜbertrittAußerHaus</dc:title>
  <dc:creator>Uhlig</dc:creator>
  <cp:lastModifiedBy>Schmitt</cp:lastModifiedBy>
  <cp:revision>292</cp:revision>
  <cp:lastPrinted>2013-11-04T17:02:52Z</cp:lastPrinted>
  <dcterms:created xsi:type="dcterms:W3CDTF">2003-09-08T17:56:59Z</dcterms:created>
  <dcterms:modified xsi:type="dcterms:W3CDTF">2025-10-21T04:14:38Z</dcterms:modified>
</cp:coreProperties>
</file>